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72" r:id="rId2"/>
    <p:sldId id="306" r:id="rId3"/>
    <p:sldId id="307" r:id="rId4"/>
    <p:sldId id="258" r:id="rId5"/>
    <p:sldId id="275" r:id="rId6"/>
    <p:sldId id="283" r:id="rId7"/>
    <p:sldId id="288" r:id="rId8"/>
    <p:sldId id="264" r:id="rId9"/>
    <p:sldId id="273" r:id="rId10"/>
    <p:sldId id="302" r:id="rId11"/>
    <p:sldId id="303" r:id="rId12"/>
    <p:sldId id="259" r:id="rId13"/>
    <p:sldId id="276" r:id="rId14"/>
    <p:sldId id="261" r:id="rId15"/>
    <p:sldId id="278" r:id="rId16"/>
    <p:sldId id="262" r:id="rId17"/>
    <p:sldId id="279" r:id="rId18"/>
    <p:sldId id="266" r:id="rId19"/>
    <p:sldId id="280" r:id="rId20"/>
    <p:sldId id="284" r:id="rId21"/>
    <p:sldId id="287" r:id="rId22"/>
    <p:sldId id="304" r:id="rId23"/>
    <p:sldId id="305" r:id="rId2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聆瑄 洪" initials="聆瑄" lastIdx="1" clrIdx="0">
    <p:extLst>
      <p:ext uri="{19B8F6BF-5375-455C-9EA6-DF929625EA0E}">
        <p15:presenceInfo xmlns:p15="http://schemas.microsoft.com/office/powerpoint/2012/main" userId="72709b6d361c726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C059"/>
    <a:srgbClr val="23B6BD"/>
    <a:srgbClr val="EB6D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71" autoAdjust="0"/>
    <p:restoredTop sz="80854" autoAdjust="0"/>
  </p:normalViewPr>
  <p:slideViewPr>
    <p:cSldViewPr snapToGrid="0" showGuides="1">
      <p:cViewPr varScale="1">
        <p:scale>
          <a:sx n="101" d="100"/>
          <a:sy n="101" d="100"/>
        </p:scale>
        <p:origin x="2232" y="184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85F3CC-B2CC-4807-86B9-528B4AEDFE9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CC3D61-CB1C-4200-9BB5-62754A420AF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5170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dirty="0"/>
              <a:t>圈上的數字不代表分數，只是方便大家猜選而編的號碼</a:t>
            </a:r>
          </a:p>
          <a:p>
            <a:endParaRPr lang="zh-TW" altLang="en-US" sz="1200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2128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dirty="0"/>
              <a:t>加分題</a:t>
            </a:r>
            <a:endParaRPr lang="zh-TW" altLang="en-US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1001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8249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15714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2453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1ml</a:t>
            </a:r>
            <a:r>
              <a:rPr lang="zh-TW" altLang="en-US" dirty="0"/>
              <a:t>一毫克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8620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高纖</a:t>
            </a:r>
            <a:r>
              <a:rPr lang="en-US" altLang="zh-TW" dirty="0"/>
              <a:t>-</a:t>
            </a:r>
            <a:r>
              <a:rPr lang="zh-TW" altLang="en-US" dirty="0"/>
              <a:t>豆莢類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7051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高纖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3864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鈣</a:t>
            </a:r>
            <a:r>
              <a:rPr lang="en-US" altLang="zh-TW" dirty="0"/>
              <a:t>/</a:t>
            </a:r>
            <a:r>
              <a:rPr lang="zh-TW" altLang="en-US" dirty="0"/>
              <a:t>高纖</a:t>
            </a:r>
            <a:r>
              <a:rPr lang="en-US" altLang="zh-TW" dirty="0"/>
              <a:t>/</a:t>
            </a:r>
            <a:r>
              <a:rPr lang="zh-TW" altLang="en-US" dirty="0"/>
              <a:t>彩虹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34126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茄子、藍莓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11260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2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49792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鈣質、蛋白質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1325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1200" b="0" dirty="0">
                <a:solidFill>
                  <a:schemeClr val="bg2">
                    <a:lumMod val="1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堅果種子一茶匙</a:t>
            </a:r>
            <a:endParaRPr kumimoji="1" lang="en-US" altLang="zh-TW" sz="1200" b="0" dirty="0">
              <a:solidFill>
                <a:schemeClr val="bg2">
                  <a:lumMod val="1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05866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答案是什麼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1692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dirty="0">
              <a:solidFill>
                <a:schemeClr val="bg2">
                  <a:lumMod val="1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C3D61-CB1C-4200-9BB5-62754A420AF8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0586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1978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4558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9504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5313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2201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5784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0139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9773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1053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4815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4562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7EEB-A193-4F18-A566-8126C82727EB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40793-4988-484D-B8A1-7D6B36C057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0377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umpkin, Vegetables, Autumn, Basket, Vegetable Baske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6" t="30283" r="-9836" b="47568"/>
          <a:stretch/>
        </p:blipFill>
        <p:spPr bwMode="auto">
          <a:xfrm>
            <a:off x="0" y="0"/>
            <a:ext cx="10141484" cy="160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Pumpkin, Vegetables, Autumn, Basket, Vegetable Baske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8" t="57255" r="-9678" b="-26972"/>
          <a:stretch/>
        </p:blipFill>
        <p:spPr bwMode="auto">
          <a:xfrm>
            <a:off x="0" y="3767959"/>
            <a:ext cx="10141484" cy="504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0" y="0"/>
            <a:ext cx="9144000" cy="2333296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685800" y="1002395"/>
            <a:ext cx="7772400" cy="2387600"/>
          </a:xfrm>
        </p:spPr>
        <p:txBody>
          <a:bodyPr>
            <a:normAutofit/>
          </a:bodyPr>
          <a:lstStyle/>
          <a:p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洞察        機</a:t>
            </a:r>
          </a:p>
        </p:txBody>
      </p:sp>
      <p:sp>
        <p:nvSpPr>
          <p:cNvPr id="4" name="矩形 3"/>
          <p:cNvSpPr/>
          <p:nvPr/>
        </p:nvSpPr>
        <p:spPr>
          <a:xfrm rot="20724937">
            <a:off x="3873987" y="1850053"/>
            <a:ext cx="2172789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100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鮮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368E95-EFD4-2C48-9292-8FFAE165E28B}"/>
              </a:ext>
            </a:extLst>
          </p:cNvPr>
          <p:cNvSpPr txBox="1"/>
          <p:nvPr/>
        </p:nvSpPr>
        <p:spPr>
          <a:xfrm>
            <a:off x="0" y="6604084"/>
            <a:ext cx="9144000" cy="253916"/>
          </a:xfrm>
          <a:prstGeom prst="rect">
            <a:avLst/>
          </a:prstGeom>
          <a:solidFill>
            <a:srgbClr val="FFFFFF">
              <a:alpha val="6117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x-none" sz="1050" dirty="0"/>
              <a:t>指導單位：衛</a:t>
            </a:r>
            <a:r>
              <a:rPr lang="zh-TW" altLang="en-US" sz="1050" dirty="0"/>
              <a:t>生</a:t>
            </a:r>
            <a:r>
              <a:rPr lang="x-none" sz="1050" dirty="0"/>
              <a:t>福</a:t>
            </a:r>
            <a:r>
              <a:rPr lang="zh-TW" altLang="en-US" sz="1050" dirty="0"/>
              <a:t>利</a:t>
            </a:r>
            <a:r>
              <a:rPr lang="x-none" sz="1050" dirty="0"/>
              <a:t>部國民健康署｜設計統籌：DreamVok 意集設計｜營養顧問：芒果社企｜課程設計：愛迪樂健康促進團隊</a:t>
            </a:r>
          </a:p>
        </p:txBody>
      </p:sp>
    </p:spTree>
    <p:extLst>
      <p:ext uri="{BB962C8B-B14F-4D97-AF65-F5344CB8AC3E}">
        <p14:creationId xmlns:p14="http://schemas.microsoft.com/office/powerpoint/2010/main" val="2646653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924CCD2-AA8C-4C41-BFC8-64413BD5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427"/>
            <a:ext cx="7886700" cy="1325563"/>
          </a:xfrm>
        </p:spPr>
        <p:txBody>
          <a:bodyPr/>
          <a:lstStyle/>
          <a:p>
            <a:pPr algn="ctr"/>
            <a:r>
              <a:rPr lang="zh-TW" altLang="en-US" dirty="0"/>
              <a:t>活動說明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FE6A3833-B13A-41F3-A167-6D0B6D2ABB6C}"/>
              </a:ext>
            </a:extLst>
          </p:cNvPr>
          <p:cNvSpPr txBox="1"/>
          <p:nvPr/>
        </p:nvSpPr>
        <p:spPr>
          <a:xfrm>
            <a:off x="628650" y="1287521"/>
            <a:ext cx="7886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2800" b="1" dirty="0"/>
              <a:t>活動目標</a:t>
            </a:r>
            <a:r>
              <a:rPr lang="zh-TW" altLang="en-US" sz="2800" dirty="0"/>
              <a:t>：</a:t>
            </a:r>
            <a:endParaRPr lang="en-US" altLang="zh-TW" sz="2800" dirty="0"/>
          </a:p>
          <a:p>
            <a:pPr algn="just">
              <a:lnSpc>
                <a:spcPct val="150000"/>
              </a:lnSpc>
            </a:pPr>
            <a:r>
              <a:rPr lang="zh-TW" altLang="en-US" sz="2800" dirty="0"/>
              <a:t>學習食物富含的營養素、每日建議攝取量等知識。</a:t>
            </a:r>
            <a:endParaRPr lang="en-US" altLang="zh-TW" sz="2800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8BC5671-0531-4E81-B062-E009C202C38A}"/>
              </a:ext>
            </a:extLst>
          </p:cNvPr>
          <p:cNvSpPr txBox="1"/>
          <p:nvPr/>
        </p:nvSpPr>
        <p:spPr>
          <a:xfrm>
            <a:off x="628650" y="2764125"/>
            <a:ext cx="78867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2800" b="1" dirty="0"/>
              <a:t>活動流程</a:t>
            </a:r>
            <a:r>
              <a:rPr lang="zh-TW" altLang="en-US" sz="2800" dirty="0"/>
              <a:t>：</a:t>
            </a:r>
            <a:endParaRPr lang="en-US" altLang="zh-TW" sz="2800" dirty="0"/>
          </a:p>
          <a:p>
            <a:pPr algn="just">
              <a:lnSpc>
                <a:spcPct val="150000"/>
              </a:lnSpc>
            </a:pPr>
            <a:r>
              <a:rPr lang="zh-TW" altLang="en-US" sz="2800" dirty="0"/>
              <a:t>將學員分成兩組，一組猜選藍色數字、一組猜選白色數字，輪流猜直到其中一組猜中食物為止。</a:t>
            </a:r>
            <a:endParaRPr lang="en-US" altLang="zh-TW" sz="2800" dirty="0"/>
          </a:p>
          <a:p>
            <a:pPr algn="just">
              <a:lnSpc>
                <a:spcPct val="150000"/>
              </a:lnSpc>
            </a:pPr>
            <a:r>
              <a:rPr lang="zh-TW" altLang="en-US" sz="2800" dirty="0"/>
              <a:t>每組的每張食物圖片總分皆為</a:t>
            </a:r>
            <a:r>
              <a:rPr lang="en-US" altLang="zh-TW" sz="2800" dirty="0"/>
              <a:t>6</a:t>
            </a:r>
            <a:r>
              <a:rPr lang="zh-TW" altLang="en-US" sz="2800" dirty="0"/>
              <a:t>分，但點選開一個數字就會扣</a:t>
            </a:r>
            <a:r>
              <a:rPr lang="en-US" altLang="zh-TW" sz="2800" dirty="0"/>
              <a:t>1</a:t>
            </a:r>
            <a:r>
              <a:rPr lang="zh-TW" altLang="en-US" sz="2800" dirty="0"/>
              <a:t>分，例如：猜白色數字組掀開</a:t>
            </a:r>
            <a:r>
              <a:rPr lang="en-US" altLang="zh-TW" sz="2800" dirty="0"/>
              <a:t>3</a:t>
            </a:r>
            <a:r>
              <a:rPr lang="zh-TW" altLang="en-US" sz="2800" dirty="0"/>
              <a:t>個數字後才猜中，可得</a:t>
            </a:r>
            <a:r>
              <a:rPr lang="en-US" altLang="zh-TW" sz="2800" dirty="0"/>
              <a:t>6-3=3</a:t>
            </a:r>
            <a:r>
              <a:rPr lang="zh-TW" altLang="en-US" sz="2800" dirty="0"/>
              <a:t>分。</a:t>
            </a:r>
            <a:endParaRPr lang="en-US" altLang="zh-TW" sz="2800" dirty="0"/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9727B66E-2ECD-4841-94B8-616C625A8DC7}"/>
              </a:ext>
            </a:extLst>
          </p:cNvPr>
          <p:cNvCxnSpPr/>
          <p:nvPr/>
        </p:nvCxnSpPr>
        <p:spPr>
          <a:xfrm>
            <a:off x="628650" y="1251481"/>
            <a:ext cx="7886700" cy="0"/>
          </a:xfrm>
          <a:prstGeom prst="line">
            <a:avLst/>
          </a:prstGeom>
          <a:ln w="508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FFD93A92-F852-475A-966E-E778A1F75168}"/>
              </a:ext>
            </a:extLst>
          </p:cNvPr>
          <p:cNvCxnSpPr/>
          <p:nvPr/>
        </p:nvCxnSpPr>
        <p:spPr>
          <a:xfrm>
            <a:off x="628650" y="2769495"/>
            <a:ext cx="7886700" cy="0"/>
          </a:xfrm>
          <a:prstGeom prst="line">
            <a:avLst/>
          </a:prstGeom>
          <a:ln w="508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56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924CCD2-AA8C-4C41-BFC8-64413BD57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活動說明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8BC5671-0531-4E81-B062-E009C202C38A}"/>
              </a:ext>
            </a:extLst>
          </p:cNvPr>
          <p:cNvSpPr txBox="1"/>
          <p:nvPr/>
        </p:nvSpPr>
        <p:spPr>
          <a:xfrm>
            <a:off x="628650" y="4022221"/>
            <a:ext cx="7886699" cy="662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/>
              <a:t>活動結束後，分數最高的個人或隊伍獲勝。</a:t>
            </a:r>
            <a:endParaRPr lang="en-US" altLang="zh-TW" sz="2800" b="1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8461B1A-BD72-4728-AC3C-B268ECF6CCB9}"/>
              </a:ext>
            </a:extLst>
          </p:cNvPr>
          <p:cNvSpPr txBox="1"/>
          <p:nvPr/>
        </p:nvSpPr>
        <p:spPr>
          <a:xfrm>
            <a:off x="709404" y="1314930"/>
            <a:ext cx="78059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zh-TW" sz="2000" dirty="0"/>
          </a:p>
          <a:p>
            <a:pPr>
              <a:lnSpc>
                <a:spcPct val="150000"/>
              </a:lnSpc>
            </a:pPr>
            <a:r>
              <a:rPr lang="zh-TW" altLang="en-US" sz="2800" b="1" dirty="0"/>
              <a:t>加分題</a:t>
            </a:r>
            <a:r>
              <a:rPr lang="zh-TW" altLang="en-US" sz="2800" dirty="0"/>
              <a:t>：</a:t>
            </a:r>
            <a:endParaRPr lang="en-US" altLang="zh-TW" sz="2800" dirty="0"/>
          </a:p>
          <a:p>
            <a:pPr>
              <a:lnSpc>
                <a:spcPct val="150000"/>
              </a:lnSpc>
            </a:pPr>
            <a:r>
              <a:rPr lang="zh-TW" altLang="en-US" sz="2800" dirty="0"/>
              <a:t>每題的下一頁為與該食物之營養知識相關的加分題，以舉手搶答方式進行，答對者可獲得</a:t>
            </a:r>
            <a:r>
              <a:rPr lang="en-US" altLang="zh-TW" sz="2800" dirty="0"/>
              <a:t>2</a:t>
            </a:r>
            <a:r>
              <a:rPr lang="zh-TW" altLang="en-US" sz="2800" dirty="0"/>
              <a:t>分。</a:t>
            </a:r>
            <a:endParaRPr lang="en-US" altLang="zh-TW" sz="2800" dirty="0"/>
          </a:p>
        </p:txBody>
      </p: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89DBAB93-DDA9-49B6-840E-7D071A296C5A}"/>
              </a:ext>
            </a:extLst>
          </p:cNvPr>
          <p:cNvCxnSpPr/>
          <p:nvPr/>
        </p:nvCxnSpPr>
        <p:spPr>
          <a:xfrm>
            <a:off x="628650" y="1604180"/>
            <a:ext cx="7886700" cy="0"/>
          </a:xfrm>
          <a:prstGeom prst="line">
            <a:avLst/>
          </a:prstGeom>
          <a:ln w="508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D2C2E99A-70C6-44B5-9B79-F0301839FFE3}"/>
              </a:ext>
            </a:extLst>
          </p:cNvPr>
          <p:cNvCxnSpPr/>
          <p:nvPr/>
        </p:nvCxnSpPr>
        <p:spPr>
          <a:xfrm>
            <a:off x="628650" y="3899705"/>
            <a:ext cx="7886700" cy="0"/>
          </a:xfrm>
          <a:prstGeom prst="line">
            <a:avLst/>
          </a:prstGeom>
          <a:ln w="508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722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91" r="23191"/>
          <a:stretch/>
        </p:blipFill>
        <p:spPr bwMode="auto">
          <a:xfrm>
            <a:off x="1970689" y="0"/>
            <a:ext cx="55015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手繪多邊形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736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CBB86A1-8A47-4B44-8781-ED9AA726D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9" r="8481"/>
          <a:stretch/>
        </p:blipFill>
        <p:spPr>
          <a:xfrm>
            <a:off x="-193040" y="327548"/>
            <a:ext cx="8757920" cy="6877293"/>
          </a:xfrm>
          <a:prstGeom prst="rect">
            <a:avLst/>
          </a:prstGeom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0" y="419745"/>
            <a:ext cx="9144000" cy="1338700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>
                <a:latin typeface="+mj-ea"/>
              </a:rPr>
              <a:t>豆漿中主要的營養素為</a:t>
            </a:r>
            <a:r>
              <a:rPr lang="en-US" altLang="zh-TW" b="1" dirty="0">
                <a:latin typeface="+mj-ea"/>
              </a:rPr>
              <a:t>?</a:t>
            </a:r>
            <a:endParaRPr lang="zh-TW" altLang="en-US" b="1" dirty="0">
              <a:latin typeface="+mj-ea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CA871D3-8B97-4FC2-8107-8FC64EDDE510}"/>
              </a:ext>
            </a:extLst>
          </p:cNvPr>
          <p:cNvSpPr txBox="1"/>
          <p:nvPr/>
        </p:nvSpPr>
        <p:spPr>
          <a:xfrm>
            <a:off x="6667650" y="1496699"/>
            <a:ext cx="18439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rgbClr val="C00000"/>
                </a:solidFill>
              </a:rPr>
              <a:t>蛋白質</a:t>
            </a:r>
          </a:p>
        </p:txBody>
      </p:sp>
    </p:spTree>
    <p:extLst>
      <p:ext uri="{BB962C8B-B14F-4D97-AF65-F5344CB8AC3E}">
        <p14:creationId xmlns:p14="http://schemas.microsoft.com/office/powerpoint/2010/main" val="368119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DCA664DD-AF1E-47D2-9869-7F46881AA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手繪多邊形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011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-3105807" y="3312128"/>
            <a:ext cx="9144000" cy="18431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0" y="32901"/>
            <a:ext cx="9144000" cy="1338700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/>
              <a:t>小魚乾富含什麼營養素？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C30A7BDD-0ADC-4C3F-9940-E6DF6E606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24000" y="2142710"/>
            <a:ext cx="6096000" cy="4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BAE9319C-3FCD-471F-9A58-0CAC75B2DD9A}"/>
              </a:ext>
            </a:extLst>
          </p:cNvPr>
          <p:cNvSpPr txBox="1"/>
          <p:nvPr/>
        </p:nvSpPr>
        <p:spPr>
          <a:xfrm>
            <a:off x="5238206" y="1217474"/>
            <a:ext cx="36088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rgbClr val="C00000"/>
                </a:solidFill>
              </a:rPr>
              <a:t>蛋白質、鈣</a:t>
            </a:r>
          </a:p>
        </p:txBody>
      </p:sp>
    </p:spTree>
    <p:extLst>
      <p:ext uri="{BB962C8B-B14F-4D97-AF65-F5344CB8AC3E}">
        <p14:creationId xmlns:p14="http://schemas.microsoft.com/office/powerpoint/2010/main" val="43996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9321C628-7C6C-4680-A392-C638A0FA8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92684" y="322729"/>
            <a:ext cx="4558632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手繪多邊形 3">
            <a:extLst>
              <a:ext uri="{FF2B5EF4-FFF2-40B4-BE49-F238E27FC236}">
                <a16:creationId xmlns:a16="http://schemas.microsoft.com/office/drawing/2014/main" id="{A8FA0D5C-ED09-40E0-936A-3B72567618F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68141C96-10A4-42DE-80B1-6334BADCE9FC}"/>
              </a:ext>
            </a:extLst>
          </p:cNvPr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3" name="橢圓 32">
            <a:extLst>
              <a:ext uri="{FF2B5EF4-FFF2-40B4-BE49-F238E27FC236}">
                <a16:creationId xmlns:a16="http://schemas.microsoft.com/office/drawing/2014/main" id="{326B6B35-78DB-4B39-852B-4E60FDD70B43}"/>
              </a:ext>
            </a:extLst>
          </p:cNvPr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E3FB802D-E820-40E8-B4AC-FE915442C1A3}"/>
              </a:ext>
            </a:extLst>
          </p:cNvPr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5" name="橢圓 34">
            <a:extLst>
              <a:ext uri="{FF2B5EF4-FFF2-40B4-BE49-F238E27FC236}">
                <a16:creationId xmlns:a16="http://schemas.microsoft.com/office/drawing/2014/main" id="{9C64ED73-92B9-4928-80E1-DC2281E8EC73}"/>
              </a:ext>
            </a:extLst>
          </p:cNvPr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6" name="橢圓 35">
            <a:extLst>
              <a:ext uri="{FF2B5EF4-FFF2-40B4-BE49-F238E27FC236}">
                <a16:creationId xmlns:a16="http://schemas.microsoft.com/office/drawing/2014/main" id="{5B0F46B7-B66A-4A6B-B22A-DA97E4EADC55}"/>
              </a:ext>
            </a:extLst>
          </p:cNvPr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7" name="橢圓 36">
            <a:extLst>
              <a:ext uri="{FF2B5EF4-FFF2-40B4-BE49-F238E27FC236}">
                <a16:creationId xmlns:a16="http://schemas.microsoft.com/office/drawing/2014/main" id="{790BC87A-31B8-42D0-A7EE-DCCF38255D81}"/>
              </a:ext>
            </a:extLst>
          </p:cNvPr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8" name="橢圓 37">
            <a:extLst>
              <a:ext uri="{FF2B5EF4-FFF2-40B4-BE49-F238E27FC236}">
                <a16:creationId xmlns:a16="http://schemas.microsoft.com/office/drawing/2014/main" id="{1BA83DB5-0AEF-4F07-8F76-91170A7904E3}"/>
              </a:ext>
            </a:extLst>
          </p:cNvPr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9" name="橢圓 38">
            <a:extLst>
              <a:ext uri="{FF2B5EF4-FFF2-40B4-BE49-F238E27FC236}">
                <a16:creationId xmlns:a16="http://schemas.microsoft.com/office/drawing/2014/main" id="{3DBDB9D9-CAA6-48B8-9090-B1B85F5C7F91}"/>
              </a:ext>
            </a:extLst>
          </p:cNvPr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0" name="橢圓 39">
            <a:extLst>
              <a:ext uri="{FF2B5EF4-FFF2-40B4-BE49-F238E27FC236}">
                <a16:creationId xmlns:a16="http://schemas.microsoft.com/office/drawing/2014/main" id="{4F4A63C2-0DC3-429B-AC10-D3CEB3C4D7D5}"/>
              </a:ext>
            </a:extLst>
          </p:cNvPr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橢圓 40">
            <a:extLst>
              <a:ext uri="{FF2B5EF4-FFF2-40B4-BE49-F238E27FC236}">
                <a16:creationId xmlns:a16="http://schemas.microsoft.com/office/drawing/2014/main" id="{359AA64B-00B7-4AAC-A517-D49C0C72A360}"/>
              </a:ext>
            </a:extLst>
          </p:cNvPr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2" name="橢圓 41">
            <a:extLst>
              <a:ext uri="{FF2B5EF4-FFF2-40B4-BE49-F238E27FC236}">
                <a16:creationId xmlns:a16="http://schemas.microsoft.com/office/drawing/2014/main" id="{74B8374A-23E7-4715-8A45-DECF4AA71A1E}"/>
              </a:ext>
            </a:extLst>
          </p:cNvPr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3" name="橢圓 42">
            <a:extLst>
              <a:ext uri="{FF2B5EF4-FFF2-40B4-BE49-F238E27FC236}">
                <a16:creationId xmlns:a16="http://schemas.microsoft.com/office/drawing/2014/main" id="{B600C09F-5528-4AB6-82D2-B3FE4EEBE673}"/>
              </a:ext>
            </a:extLst>
          </p:cNvPr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9953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減重必吃低脂食物？醫：全脂牛奶反而使人瘦| 華人健康網">
            <a:extLst>
              <a:ext uri="{FF2B5EF4-FFF2-40B4-BE49-F238E27FC236}">
                <a16:creationId xmlns:a16="http://schemas.microsoft.com/office/drawing/2014/main" id="{9321C628-7C6C-4680-A392-C638A0FA8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729"/>
            <a:ext cx="9144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0" y="32901"/>
            <a:ext cx="9144000" cy="1338700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>
                <a:latin typeface="+mn-ea"/>
                <a:ea typeface="+mn-ea"/>
              </a:rPr>
              <a:t>成人一天應攝取多少鈣質</a:t>
            </a:r>
            <a:r>
              <a:rPr lang="en-US" altLang="zh-TW" b="1" dirty="0">
                <a:latin typeface="+mn-ea"/>
                <a:ea typeface="+mn-ea"/>
              </a:rPr>
              <a:t>?</a:t>
            </a:r>
            <a:endParaRPr lang="zh-TW" altLang="en-US" b="1" dirty="0">
              <a:latin typeface="+mn-ea"/>
              <a:ea typeface="+mn-ea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9481E81F-AE67-43FB-85C9-A4FFC1ED16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2" r="2652"/>
          <a:stretch/>
        </p:blipFill>
        <p:spPr>
          <a:xfrm>
            <a:off x="1619209" y="1107440"/>
            <a:ext cx="5594391" cy="5656729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174B913B-4C01-4905-8D40-173211B8E6D5}"/>
              </a:ext>
            </a:extLst>
          </p:cNvPr>
          <p:cNvSpPr txBox="1"/>
          <p:nvPr/>
        </p:nvSpPr>
        <p:spPr>
          <a:xfrm>
            <a:off x="5782201" y="1371601"/>
            <a:ext cx="363475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4000" dirty="0">
                <a:solidFill>
                  <a:srgbClr val="C00000"/>
                </a:solidFill>
              </a:rPr>
              <a:t>1000</a:t>
            </a:r>
            <a:r>
              <a:rPr lang="zh-TW" altLang="en-US" sz="4000" dirty="0">
                <a:solidFill>
                  <a:srgbClr val="C00000"/>
                </a:solidFill>
              </a:rPr>
              <a:t> 毫克</a:t>
            </a:r>
          </a:p>
        </p:txBody>
      </p:sp>
    </p:spTree>
    <p:extLst>
      <p:ext uri="{BB962C8B-B14F-4D97-AF65-F5344CB8AC3E}">
        <p14:creationId xmlns:p14="http://schemas.microsoft.com/office/powerpoint/2010/main" val="151338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>
            <a:extLst>
              <a:ext uri="{FF2B5EF4-FFF2-40B4-BE49-F238E27FC236}">
                <a16:creationId xmlns:a16="http://schemas.microsoft.com/office/drawing/2014/main" id="{AA016545-25EE-8444-85BD-79B42E700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7" b="3797"/>
          <a:stretch/>
        </p:blipFill>
        <p:spPr bwMode="auto">
          <a:xfrm>
            <a:off x="314326" y="1233429"/>
            <a:ext cx="8672884" cy="452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手繪多邊形 3"/>
          <p:cNvSpPr/>
          <p:nvPr/>
        </p:nvSpPr>
        <p:spPr>
          <a:xfrm>
            <a:off x="-12853" y="0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837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0" y="192558"/>
            <a:ext cx="9144000" cy="1338700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/>
              <a:t>牛蒡富含什麼營養素？</a:t>
            </a:r>
            <a:endParaRPr lang="zh-TW" altLang="en-US" b="1" dirty="0">
              <a:latin typeface="+mn-ea"/>
              <a:ea typeface="+mn-ea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E0B61FA6-162C-41A5-9905-88FF9D281C55}"/>
              </a:ext>
            </a:extLst>
          </p:cNvPr>
          <p:cNvSpPr txBox="1"/>
          <p:nvPr/>
        </p:nvSpPr>
        <p:spPr>
          <a:xfrm>
            <a:off x="5499462" y="1346603"/>
            <a:ext cx="32760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>
                <a:solidFill>
                  <a:srgbClr val="C00000"/>
                </a:solidFill>
              </a:rPr>
              <a:t>膳食纖維</a:t>
            </a:r>
          </a:p>
        </p:txBody>
      </p:sp>
      <p:pic>
        <p:nvPicPr>
          <p:cNvPr id="1026" name="Picture 2" descr="牛蒡是吃的「油切」！防腸癌、降血壓、熱量低...營養師提醒：這2種人別多吃-良醫讀書會-良醫健康網">
            <a:extLst>
              <a:ext uri="{FF2B5EF4-FFF2-40B4-BE49-F238E27FC236}">
                <a16:creationId xmlns:a16="http://schemas.microsoft.com/office/drawing/2014/main" id="{105D4EA9-1E92-43AF-9B0C-F378028D4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88" y="2331499"/>
            <a:ext cx="6578425" cy="3716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11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芥蘭菜| 菜籃子買菜網">
            <a:extLst>
              <a:ext uri="{FF2B5EF4-FFF2-40B4-BE49-F238E27FC236}">
                <a16:creationId xmlns:a16="http://schemas.microsoft.com/office/drawing/2014/main" id="{AAF6531B-5D67-4761-AD45-D18A7949D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74" y="267814"/>
            <a:ext cx="6572053" cy="637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手繪多邊形 3"/>
          <p:cNvSpPr/>
          <p:nvPr/>
        </p:nvSpPr>
        <p:spPr>
          <a:xfrm>
            <a:off x="-8735" y="0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566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芥蘭菜富含什麼營養素？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DF39B62-CD08-4710-B135-9C1B53EC82D5}"/>
              </a:ext>
            </a:extLst>
          </p:cNvPr>
          <p:cNvSpPr txBox="1"/>
          <p:nvPr/>
        </p:nvSpPr>
        <p:spPr>
          <a:xfrm>
            <a:off x="3944982" y="1565066"/>
            <a:ext cx="48238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>
                <a:solidFill>
                  <a:srgbClr val="C00000"/>
                </a:solidFill>
              </a:rPr>
              <a:t>膳食纖維、鈣</a:t>
            </a:r>
          </a:p>
        </p:txBody>
      </p:sp>
      <p:pic>
        <p:nvPicPr>
          <p:cNvPr id="2050" name="Picture 2" descr="芥蘭菜| 菜籃子買菜網">
            <a:extLst>
              <a:ext uri="{FF2B5EF4-FFF2-40B4-BE49-F238E27FC236}">
                <a16:creationId xmlns:a16="http://schemas.microsoft.com/office/drawing/2014/main" id="{9BA9B3C0-4589-42CE-826A-8D45C4F1F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036" y="2149841"/>
            <a:ext cx="4630342" cy="44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872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52431" y="-2"/>
            <a:ext cx="8438749" cy="683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手繪多邊形 3"/>
          <p:cNvSpPr/>
          <p:nvPr/>
        </p:nvSpPr>
        <p:spPr>
          <a:xfrm>
            <a:off x="-1" y="-1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6882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0700" y="2195157"/>
            <a:ext cx="5562600" cy="450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-447417" y="0"/>
            <a:ext cx="10257445" cy="13387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1" dirty="0">
                <a:solidFill>
                  <a:sysClr val="windowText" lastClr="000000"/>
                </a:solidFill>
                <a:latin typeface="+mn-ea"/>
                <a:ea typeface="+mn-ea"/>
              </a:rPr>
              <a:t>還有哪些紫色的蔬果</a:t>
            </a:r>
            <a:r>
              <a:rPr lang="en-US" altLang="zh-TW" sz="4800" b="1" dirty="0">
                <a:solidFill>
                  <a:sysClr val="windowText" lastClr="000000"/>
                </a:solidFill>
                <a:latin typeface="+mn-ea"/>
                <a:ea typeface="+mn-ea"/>
              </a:rPr>
              <a:t>?</a:t>
            </a:r>
            <a:endParaRPr lang="zh-TW" altLang="en-US" sz="4800" b="1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C9CC596-C1A3-4ACD-873C-8A58CB88C16E}"/>
              </a:ext>
            </a:extLst>
          </p:cNvPr>
          <p:cNvSpPr txBox="1"/>
          <p:nvPr/>
        </p:nvSpPr>
        <p:spPr>
          <a:xfrm>
            <a:off x="938213" y="1338700"/>
            <a:ext cx="726757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4000" dirty="0">
                <a:solidFill>
                  <a:srgbClr val="C00000"/>
                </a:solidFill>
              </a:rPr>
              <a:t>茄子、紫洋蔥、桑葚</a:t>
            </a:r>
          </a:p>
        </p:txBody>
      </p:sp>
    </p:spTree>
    <p:extLst>
      <p:ext uri="{BB962C8B-B14F-4D97-AF65-F5344CB8AC3E}">
        <p14:creationId xmlns:p14="http://schemas.microsoft.com/office/powerpoint/2010/main" val="392506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68F0BE88-C335-4EFE-9445-E3766F55B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5" r="5395"/>
          <a:stretch/>
        </p:blipFill>
        <p:spPr bwMode="auto">
          <a:xfrm>
            <a:off x="-5060" y="322132"/>
            <a:ext cx="9149059" cy="621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手繪多邊形 3"/>
          <p:cNvSpPr/>
          <p:nvPr/>
        </p:nvSpPr>
        <p:spPr>
          <a:xfrm>
            <a:off x="-8735" y="-5023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5613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latin typeface="+mn-ea"/>
                <a:ea typeface="+mn-ea"/>
              </a:rPr>
              <a:t>選擇蛋白質食物的優先順序中，</a:t>
            </a:r>
            <a:br>
              <a:rPr lang="en-US" altLang="zh-TW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魚肉是第幾順位</a:t>
            </a:r>
            <a:r>
              <a:rPr lang="en-US" altLang="zh-TW" b="1" dirty="0">
                <a:latin typeface="+mn-ea"/>
                <a:ea typeface="+mn-ea"/>
              </a:rPr>
              <a:t>?</a:t>
            </a:r>
            <a:endParaRPr lang="zh-TW" altLang="en-US" dirty="0">
              <a:latin typeface="+mn-ea"/>
              <a:ea typeface="+mn-ea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68F0BE88-C335-4EFE-9445-E3766F55B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5" r="5395"/>
          <a:stretch/>
        </p:blipFill>
        <p:spPr bwMode="auto">
          <a:xfrm>
            <a:off x="1438276" y="2043253"/>
            <a:ext cx="6267448" cy="425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2C3FD79C-BFC6-494F-A57F-591D201C3168}"/>
              </a:ext>
            </a:extLst>
          </p:cNvPr>
          <p:cNvSpPr txBox="1"/>
          <p:nvPr/>
        </p:nvSpPr>
        <p:spPr>
          <a:xfrm>
            <a:off x="5441447" y="1336746"/>
            <a:ext cx="226427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rgbClr val="C00000"/>
                </a:solidFill>
              </a:rPr>
              <a:t>豆魚蛋肉</a:t>
            </a:r>
          </a:p>
        </p:txBody>
      </p:sp>
    </p:spTree>
    <p:extLst>
      <p:ext uri="{BB962C8B-B14F-4D97-AF65-F5344CB8AC3E}">
        <p14:creationId xmlns:p14="http://schemas.microsoft.com/office/powerpoint/2010/main" val="1705634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EFA877BD-CE38-4839-A65A-47743BC4F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1042" y="108859"/>
            <a:ext cx="8001915" cy="664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手繪多邊形 3"/>
          <p:cNvSpPr/>
          <p:nvPr/>
        </p:nvSpPr>
        <p:spPr>
          <a:xfrm>
            <a:off x="-8735" y="0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19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7BD17C50-B49C-401F-99BC-CEC308639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28750" y="1613277"/>
            <a:ext cx="6189005" cy="5135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12030" y="0"/>
            <a:ext cx="9119940" cy="1418899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>
                <a:latin typeface="+mn-ea"/>
                <a:ea typeface="+mn-ea"/>
              </a:rPr>
              <a:t>毛豆富含有哪些營養成分</a:t>
            </a:r>
            <a:r>
              <a:rPr lang="en-US" altLang="zh-TW" b="1" dirty="0">
                <a:latin typeface="+mn-ea"/>
                <a:ea typeface="+mn-ea"/>
              </a:rPr>
              <a:t>?</a:t>
            </a:r>
            <a:endParaRPr lang="zh-TW" altLang="en-US" b="1" dirty="0">
              <a:latin typeface="+mn-ea"/>
              <a:ea typeface="+mn-ea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FCF34B1-5AC7-4EE6-B79F-3CE2625833E7}"/>
              </a:ext>
            </a:extLst>
          </p:cNvPr>
          <p:cNvSpPr txBox="1"/>
          <p:nvPr/>
        </p:nvSpPr>
        <p:spPr>
          <a:xfrm>
            <a:off x="3265714" y="1380797"/>
            <a:ext cx="44495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4000" dirty="0">
                <a:solidFill>
                  <a:srgbClr val="C00000"/>
                </a:solidFill>
              </a:rPr>
              <a:t>蛋白質、膳食纖維</a:t>
            </a:r>
          </a:p>
        </p:txBody>
      </p:sp>
    </p:spTree>
    <p:extLst>
      <p:ext uri="{BB962C8B-B14F-4D97-AF65-F5344CB8AC3E}">
        <p14:creationId xmlns:p14="http://schemas.microsoft.com/office/powerpoint/2010/main" val="389086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CEB96400-2C6E-4AB9-90DB-4522B8C1C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310482" y="-200881"/>
            <a:ext cx="11645108" cy="776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手繪多邊形 3"/>
          <p:cNvSpPr/>
          <p:nvPr/>
        </p:nvSpPr>
        <p:spPr>
          <a:xfrm>
            <a:off x="-8735" y="8414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725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02D58D2C-2CD7-42B1-8DC1-3890A2507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6050" y="1594375"/>
            <a:ext cx="8240713" cy="549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141889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1" dirty="0">
                <a:solidFill>
                  <a:sysClr val="windowText" lastClr="000000"/>
                </a:solidFill>
                <a:latin typeface="+mn-ea"/>
                <a:ea typeface="+mn-ea"/>
              </a:rPr>
              <a:t>每餐應攝取多少堅果種子</a:t>
            </a:r>
            <a:r>
              <a:rPr lang="en-US" altLang="zh-TW" sz="4800" b="1" dirty="0">
                <a:solidFill>
                  <a:sysClr val="windowText" lastClr="000000"/>
                </a:solidFill>
                <a:latin typeface="+mn-ea"/>
                <a:ea typeface="+mn-ea"/>
              </a:rPr>
              <a:t>?</a:t>
            </a:r>
            <a:endParaRPr lang="zh-TW" altLang="en-US" sz="4800" b="1" dirty="0">
              <a:solidFill>
                <a:sysClr val="windowText" lastClr="000000"/>
              </a:solidFill>
              <a:latin typeface="+mn-ea"/>
              <a:ea typeface="+mn-ea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48E94239-869C-4FD6-9E51-0AB19BF7D9B6}"/>
              </a:ext>
            </a:extLst>
          </p:cNvPr>
          <p:cNvSpPr txBox="1"/>
          <p:nvPr/>
        </p:nvSpPr>
        <p:spPr>
          <a:xfrm>
            <a:off x="2537732" y="1418899"/>
            <a:ext cx="406853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4000" dirty="0">
                <a:solidFill>
                  <a:srgbClr val="C00000"/>
                </a:solidFill>
              </a:rPr>
              <a:t>堅果種子一茶匙</a:t>
            </a:r>
          </a:p>
        </p:txBody>
      </p:sp>
    </p:spTree>
    <p:extLst>
      <p:ext uri="{BB962C8B-B14F-4D97-AF65-F5344CB8AC3E}">
        <p14:creationId xmlns:p14="http://schemas.microsoft.com/office/powerpoint/2010/main" val="418447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>
            <a:extLst>
              <a:ext uri="{FF2B5EF4-FFF2-40B4-BE49-F238E27FC236}">
                <a16:creationId xmlns:a16="http://schemas.microsoft.com/office/drawing/2014/main" id="{4C0DBE85-CC6E-4389-8476-D17BD1B95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手繪多邊形 3"/>
          <p:cNvSpPr/>
          <p:nvPr/>
        </p:nvSpPr>
        <p:spPr>
          <a:xfrm>
            <a:off x="-8735" y="0"/>
            <a:ext cx="9144000" cy="6858000"/>
          </a:xfrm>
          <a:custGeom>
            <a:avLst/>
            <a:gdLst>
              <a:gd name="connsiteX0" fmla="*/ 4246833 w 9144000"/>
              <a:gd name="connsiteY0" fmla="*/ 4855304 h 6858000"/>
              <a:gd name="connsiteX1" fmla="*/ 3521062 w 9144000"/>
              <a:gd name="connsiteY1" fmla="*/ 5593311 h 6858000"/>
              <a:gd name="connsiteX2" fmla="*/ 4246833 w 9144000"/>
              <a:gd name="connsiteY2" fmla="*/ 6331318 h 6858000"/>
              <a:gd name="connsiteX3" fmla="*/ 4972604 w 9144000"/>
              <a:gd name="connsiteY3" fmla="*/ 5593311 h 6858000"/>
              <a:gd name="connsiteX4" fmla="*/ 4246833 w 9144000"/>
              <a:gd name="connsiteY4" fmla="*/ 4855304 h 6858000"/>
              <a:gd name="connsiteX5" fmla="*/ 1992470 w 9144000"/>
              <a:gd name="connsiteY5" fmla="*/ 4640529 h 6858000"/>
              <a:gd name="connsiteX6" fmla="*/ 1266699 w 9144000"/>
              <a:gd name="connsiteY6" fmla="*/ 5378536 h 6858000"/>
              <a:gd name="connsiteX7" fmla="*/ 1992470 w 9144000"/>
              <a:gd name="connsiteY7" fmla="*/ 6116543 h 6858000"/>
              <a:gd name="connsiteX8" fmla="*/ 2718241 w 9144000"/>
              <a:gd name="connsiteY8" fmla="*/ 5378536 h 6858000"/>
              <a:gd name="connsiteX9" fmla="*/ 1992470 w 9144000"/>
              <a:gd name="connsiteY9" fmla="*/ 4640529 h 6858000"/>
              <a:gd name="connsiteX10" fmla="*/ 7619577 w 9144000"/>
              <a:gd name="connsiteY10" fmla="*/ 4480056 h 6858000"/>
              <a:gd name="connsiteX11" fmla="*/ 6893806 w 9144000"/>
              <a:gd name="connsiteY11" fmla="*/ 5218063 h 6858000"/>
              <a:gd name="connsiteX12" fmla="*/ 7619577 w 9144000"/>
              <a:gd name="connsiteY12" fmla="*/ 5956070 h 6858000"/>
              <a:gd name="connsiteX13" fmla="*/ 8345348 w 9144000"/>
              <a:gd name="connsiteY13" fmla="*/ 5218063 h 6858000"/>
              <a:gd name="connsiteX14" fmla="*/ 7619577 w 9144000"/>
              <a:gd name="connsiteY14" fmla="*/ 4480056 h 6858000"/>
              <a:gd name="connsiteX15" fmla="*/ 5742865 w 9144000"/>
              <a:gd name="connsiteY15" fmla="*/ 3840138 h 6858000"/>
              <a:gd name="connsiteX16" fmla="*/ 5017094 w 9144000"/>
              <a:gd name="connsiteY16" fmla="*/ 4578145 h 6858000"/>
              <a:gd name="connsiteX17" fmla="*/ 5742865 w 9144000"/>
              <a:gd name="connsiteY17" fmla="*/ 5316152 h 6858000"/>
              <a:gd name="connsiteX18" fmla="*/ 6468636 w 9144000"/>
              <a:gd name="connsiteY18" fmla="*/ 4578145 h 6858000"/>
              <a:gd name="connsiteX19" fmla="*/ 5742865 w 9144000"/>
              <a:gd name="connsiteY19" fmla="*/ 3840138 h 6858000"/>
              <a:gd name="connsiteX20" fmla="*/ 3248851 w 9144000"/>
              <a:gd name="connsiteY20" fmla="*/ 3032769 h 6858000"/>
              <a:gd name="connsiteX21" fmla="*/ 2523080 w 9144000"/>
              <a:gd name="connsiteY21" fmla="*/ 3770776 h 6858000"/>
              <a:gd name="connsiteX22" fmla="*/ 3248851 w 9144000"/>
              <a:gd name="connsiteY22" fmla="*/ 4508783 h 6858000"/>
              <a:gd name="connsiteX23" fmla="*/ 3974622 w 9144000"/>
              <a:gd name="connsiteY23" fmla="*/ 3770776 h 6858000"/>
              <a:gd name="connsiteX24" fmla="*/ 3248851 w 9144000"/>
              <a:gd name="connsiteY24" fmla="*/ 3032769 h 6858000"/>
              <a:gd name="connsiteX25" fmla="*/ 1550467 w 9144000"/>
              <a:gd name="connsiteY25" fmla="*/ 2570384 h 6858000"/>
              <a:gd name="connsiteX26" fmla="*/ 824696 w 9144000"/>
              <a:gd name="connsiteY26" fmla="*/ 3308391 h 6858000"/>
              <a:gd name="connsiteX27" fmla="*/ 1550467 w 9144000"/>
              <a:gd name="connsiteY27" fmla="*/ 4046398 h 6858000"/>
              <a:gd name="connsiteX28" fmla="*/ 2276238 w 9144000"/>
              <a:gd name="connsiteY28" fmla="*/ 3308391 h 6858000"/>
              <a:gd name="connsiteX29" fmla="*/ 1550467 w 9144000"/>
              <a:gd name="connsiteY29" fmla="*/ 2570384 h 6858000"/>
              <a:gd name="connsiteX30" fmla="*/ 7080785 w 9144000"/>
              <a:gd name="connsiteY30" fmla="*/ 2448182 h 6858000"/>
              <a:gd name="connsiteX31" fmla="*/ 6355014 w 9144000"/>
              <a:gd name="connsiteY31" fmla="*/ 3186189 h 6858000"/>
              <a:gd name="connsiteX32" fmla="*/ 7080785 w 9144000"/>
              <a:gd name="connsiteY32" fmla="*/ 3924196 h 6858000"/>
              <a:gd name="connsiteX33" fmla="*/ 7806556 w 9144000"/>
              <a:gd name="connsiteY33" fmla="*/ 3186189 h 6858000"/>
              <a:gd name="connsiteX34" fmla="*/ 7080785 w 9144000"/>
              <a:gd name="connsiteY34" fmla="*/ 2448182 h 6858000"/>
              <a:gd name="connsiteX35" fmla="*/ 4871807 w 9144000"/>
              <a:gd name="connsiteY35" fmla="*/ 2260912 h 6858000"/>
              <a:gd name="connsiteX36" fmla="*/ 4146036 w 9144000"/>
              <a:gd name="connsiteY36" fmla="*/ 2998919 h 6858000"/>
              <a:gd name="connsiteX37" fmla="*/ 4871807 w 9144000"/>
              <a:gd name="connsiteY37" fmla="*/ 3736926 h 6858000"/>
              <a:gd name="connsiteX38" fmla="*/ 5597578 w 9144000"/>
              <a:gd name="connsiteY38" fmla="*/ 2998919 h 6858000"/>
              <a:gd name="connsiteX39" fmla="*/ 4871807 w 9144000"/>
              <a:gd name="connsiteY39" fmla="*/ 2260912 h 6858000"/>
              <a:gd name="connsiteX40" fmla="*/ 3296442 w 9144000"/>
              <a:gd name="connsiteY40" fmla="*/ 1094372 h 6858000"/>
              <a:gd name="connsiteX41" fmla="*/ 2570671 w 9144000"/>
              <a:gd name="connsiteY41" fmla="*/ 1832379 h 6858000"/>
              <a:gd name="connsiteX42" fmla="*/ 3296442 w 9144000"/>
              <a:gd name="connsiteY42" fmla="*/ 2570385 h 6858000"/>
              <a:gd name="connsiteX43" fmla="*/ 4022212 w 9144000"/>
              <a:gd name="connsiteY43" fmla="*/ 1832379 h 6858000"/>
              <a:gd name="connsiteX44" fmla="*/ 3296442 w 9144000"/>
              <a:gd name="connsiteY44" fmla="*/ 1094372 h 6858000"/>
              <a:gd name="connsiteX45" fmla="*/ 7351573 w 9144000"/>
              <a:gd name="connsiteY45" fmla="*/ 652193 h 6858000"/>
              <a:gd name="connsiteX46" fmla="*/ 6625802 w 9144000"/>
              <a:gd name="connsiteY46" fmla="*/ 1390200 h 6858000"/>
              <a:gd name="connsiteX47" fmla="*/ 7351573 w 9144000"/>
              <a:gd name="connsiteY47" fmla="*/ 2128206 h 6858000"/>
              <a:gd name="connsiteX48" fmla="*/ 8077344 w 9144000"/>
              <a:gd name="connsiteY48" fmla="*/ 1390200 h 6858000"/>
              <a:gd name="connsiteX49" fmla="*/ 7351573 w 9144000"/>
              <a:gd name="connsiteY49" fmla="*/ 652193 h 6858000"/>
              <a:gd name="connsiteX50" fmla="*/ 5289036 w 9144000"/>
              <a:gd name="connsiteY50" fmla="*/ 546503 h 6858000"/>
              <a:gd name="connsiteX51" fmla="*/ 4563265 w 9144000"/>
              <a:gd name="connsiteY51" fmla="*/ 1284510 h 6858000"/>
              <a:gd name="connsiteX52" fmla="*/ 5289036 w 9144000"/>
              <a:gd name="connsiteY52" fmla="*/ 2022517 h 6858000"/>
              <a:gd name="connsiteX53" fmla="*/ 6014807 w 9144000"/>
              <a:gd name="connsiteY53" fmla="*/ 1284510 h 6858000"/>
              <a:gd name="connsiteX54" fmla="*/ 5289036 w 9144000"/>
              <a:gd name="connsiteY54" fmla="*/ 546503 h 6858000"/>
              <a:gd name="connsiteX55" fmla="*/ 1524425 w 9144000"/>
              <a:gd name="connsiteY55" fmla="*/ 526684 h 6858000"/>
              <a:gd name="connsiteX56" fmla="*/ 798654 w 9144000"/>
              <a:gd name="connsiteY56" fmla="*/ 1264691 h 6858000"/>
              <a:gd name="connsiteX57" fmla="*/ 1524425 w 9144000"/>
              <a:gd name="connsiteY57" fmla="*/ 2002698 h 6858000"/>
              <a:gd name="connsiteX58" fmla="*/ 2250196 w 9144000"/>
              <a:gd name="connsiteY58" fmla="*/ 1264691 h 6858000"/>
              <a:gd name="connsiteX59" fmla="*/ 1524425 w 9144000"/>
              <a:gd name="connsiteY59" fmla="*/ 526684 h 6858000"/>
              <a:gd name="connsiteX60" fmla="*/ 0 w 9144000"/>
              <a:gd name="connsiteY60" fmla="*/ 0 h 6858000"/>
              <a:gd name="connsiteX61" fmla="*/ 9144000 w 9144000"/>
              <a:gd name="connsiteY61" fmla="*/ 0 h 6858000"/>
              <a:gd name="connsiteX62" fmla="*/ 9144000 w 9144000"/>
              <a:gd name="connsiteY62" fmla="*/ 6858000 h 6858000"/>
              <a:gd name="connsiteX63" fmla="*/ 0 w 9144000"/>
              <a:gd name="connsiteY6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0" h="6858000">
                <a:moveTo>
                  <a:pt x="4246833" y="4855304"/>
                </a:moveTo>
                <a:cubicBezTo>
                  <a:pt x="3846001" y="4855304"/>
                  <a:pt x="3521062" y="5185721"/>
                  <a:pt x="3521062" y="5593311"/>
                </a:cubicBezTo>
                <a:cubicBezTo>
                  <a:pt x="3521062" y="6000901"/>
                  <a:pt x="3846001" y="6331318"/>
                  <a:pt x="4246833" y="6331318"/>
                </a:cubicBezTo>
                <a:cubicBezTo>
                  <a:pt x="4647665" y="6331318"/>
                  <a:pt x="4972604" y="6000901"/>
                  <a:pt x="4972604" y="5593311"/>
                </a:cubicBezTo>
                <a:cubicBezTo>
                  <a:pt x="4972604" y="5185721"/>
                  <a:pt x="4647665" y="4855304"/>
                  <a:pt x="4246833" y="4855304"/>
                </a:cubicBezTo>
                <a:close/>
                <a:moveTo>
                  <a:pt x="1992470" y="4640529"/>
                </a:moveTo>
                <a:cubicBezTo>
                  <a:pt x="1591638" y="4640529"/>
                  <a:pt x="1266699" y="4970946"/>
                  <a:pt x="1266699" y="5378536"/>
                </a:cubicBezTo>
                <a:cubicBezTo>
                  <a:pt x="1266699" y="5786126"/>
                  <a:pt x="1591638" y="6116543"/>
                  <a:pt x="1992470" y="6116543"/>
                </a:cubicBezTo>
                <a:cubicBezTo>
                  <a:pt x="2393302" y="6116543"/>
                  <a:pt x="2718241" y="5786126"/>
                  <a:pt x="2718241" y="5378536"/>
                </a:cubicBezTo>
                <a:cubicBezTo>
                  <a:pt x="2718241" y="4970946"/>
                  <a:pt x="2393302" y="4640529"/>
                  <a:pt x="1992470" y="4640529"/>
                </a:cubicBezTo>
                <a:close/>
                <a:moveTo>
                  <a:pt x="7619577" y="4480056"/>
                </a:moveTo>
                <a:cubicBezTo>
                  <a:pt x="7218745" y="4480056"/>
                  <a:pt x="6893806" y="4810473"/>
                  <a:pt x="6893806" y="5218063"/>
                </a:cubicBezTo>
                <a:cubicBezTo>
                  <a:pt x="6893806" y="5625653"/>
                  <a:pt x="7218745" y="5956070"/>
                  <a:pt x="7619577" y="5956070"/>
                </a:cubicBezTo>
                <a:cubicBezTo>
                  <a:pt x="8020409" y="5956070"/>
                  <a:pt x="8345348" y="5625653"/>
                  <a:pt x="8345348" y="5218063"/>
                </a:cubicBezTo>
                <a:cubicBezTo>
                  <a:pt x="8345348" y="4810473"/>
                  <a:pt x="8020409" y="4480056"/>
                  <a:pt x="7619577" y="4480056"/>
                </a:cubicBezTo>
                <a:close/>
                <a:moveTo>
                  <a:pt x="5742865" y="3840138"/>
                </a:moveTo>
                <a:cubicBezTo>
                  <a:pt x="5342033" y="3840138"/>
                  <a:pt x="5017094" y="4170555"/>
                  <a:pt x="5017094" y="4578145"/>
                </a:cubicBezTo>
                <a:cubicBezTo>
                  <a:pt x="5017094" y="4985735"/>
                  <a:pt x="5342033" y="5316152"/>
                  <a:pt x="5742865" y="5316152"/>
                </a:cubicBezTo>
                <a:cubicBezTo>
                  <a:pt x="6143697" y="5316152"/>
                  <a:pt x="6468636" y="4985735"/>
                  <a:pt x="6468636" y="4578145"/>
                </a:cubicBezTo>
                <a:cubicBezTo>
                  <a:pt x="6468636" y="4170555"/>
                  <a:pt x="6143697" y="3840138"/>
                  <a:pt x="5742865" y="3840138"/>
                </a:cubicBezTo>
                <a:close/>
                <a:moveTo>
                  <a:pt x="3248851" y="3032769"/>
                </a:moveTo>
                <a:cubicBezTo>
                  <a:pt x="2848019" y="3032769"/>
                  <a:pt x="2523080" y="3363186"/>
                  <a:pt x="2523080" y="3770776"/>
                </a:cubicBezTo>
                <a:cubicBezTo>
                  <a:pt x="2523080" y="4178366"/>
                  <a:pt x="2848019" y="4508783"/>
                  <a:pt x="3248851" y="4508783"/>
                </a:cubicBezTo>
                <a:cubicBezTo>
                  <a:pt x="3649683" y="4508783"/>
                  <a:pt x="3974622" y="4178366"/>
                  <a:pt x="3974622" y="3770776"/>
                </a:cubicBezTo>
                <a:cubicBezTo>
                  <a:pt x="3974622" y="3363186"/>
                  <a:pt x="3649683" y="3032769"/>
                  <a:pt x="3248851" y="3032769"/>
                </a:cubicBezTo>
                <a:close/>
                <a:moveTo>
                  <a:pt x="1550467" y="2570384"/>
                </a:moveTo>
                <a:cubicBezTo>
                  <a:pt x="1149635" y="2570384"/>
                  <a:pt x="824696" y="2900801"/>
                  <a:pt x="824696" y="3308391"/>
                </a:cubicBezTo>
                <a:cubicBezTo>
                  <a:pt x="824696" y="3715981"/>
                  <a:pt x="1149635" y="4046398"/>
                  <a:pt x="1550467" y="4046398"/>
                </a:cubicBezTo>
                <a:cubicBezTo>
                  <a:pt x="1951299" y="4046398"/>
                  <a:pt x="2276238" y="3715981"/>
                  <a:pt x="2276238" y="3308391"/>
                </a:cubicBezTo>
                <a:cubicBezTo>
                  <a:pt x="2276238" y="2900801"/>
                  <a:pt x="1951299" y="2570384"/>
                  <a:pt x="1550467" y="2570384"/>
                </a:cubicBezTo>
                <a:close/>
                <a:moveTo>
                  <a:pt x="7080785" y="2448182"/>
                </a:moveTo>
                <a:cubicBezTo>
                  <a:pt x="6679953" y="2448182"/>
                  <a:pt x="6355014" y="2778599"/>
                  <a:pt x="6355014" y="3186189"/>
                </a:cubicBezTo>
                <a:cubicBezTo>
                  <a:pt x="6355014" y="3593779"/>
                  <a:pt x="6679953" y="3924196"/>
                  <a:pt x="7080785" y="3924196"/>
                </a:cubicBezTo>
                <a:cubicBezTo>
                  <a:pt x="7481617" y="3924196"/>
                  <a:pt x="7806556" y="3593779"/>
                  <a:pt x="7806556" y="3186189"/>
                </a:cubicBezTo>
                <a:cubicBezTo>
                  <a:pt x="7806556" y="2778599"/>
                  <a:pt x="7481617" y="2448182"/>
                  <a:pt x="7080785" y="2448182"/>
                </a:cubicBezTo>
                <a:close/>
                <a:moveTo>
                  <a:pt x="4871807" y="2260912"/>
                </a:moveTo>
                <a:cubicBezTo>
                  <a:pt x="4470975" y="2260912"/>
                  <a:pt x="4146036" y="2591329"/>
                  <a:pt x="4146036" y="2998919"/>
                </a:cubicBezTo>
                <a:cubicBezTo>
                  <a:pt x="4146036" y="3406509"/>
                  <a:pt x="4470975" y="3736926"/>
                  <a:pt x="4871807" y="3736926"/>
                </a:cubicBezTo>
                <a:cubicBezTo>
                  <a:pt x="5272639" y="3736926"/>
                  <a:pt x="5597578" y="3406509"/>
                  <a:pt x="5597578" y="2998919"/>
                </a:cubicBezTo>
                <a:cubicBezTo>
                  <a:pt x="5597578" y="2591329"/>
                  <a:pt x="5272639" y="2260912"/>
                  <a:pt x="4871807" y="2260912"/>
                </a:cubicBezTo>
                <a:close/>
                <a:moveTo>
                  <a:pt x="3296442" y="1094372"/>
                </a:moveTo>
                <a:cubicBezTo>
                  <a:pt x="2895610" y="1094372"/>
                  <a:pt x="2570671" y="1424789"/>
                  <a:pt x="2570671" y="1832379"/>
                </a:cubicBezTo>
                <a:cubicBezTo>
                  <a:pt x="2570671" y="2239968"/>
                  <a:pt x="2895610" y="2570385"/>
                  <a:pt x="3296442" y="2570385"/>
                </a:cubicBezTo>
                <a:cubicBezTo>
                  <a:pt x="3697273" y="2570385"/>
                  <a:pt x="4022212" y="2239968"/>
                  <a:pt x="4022212" y="1832379"/>
                </a:cubicBezTo>
                <a:cubicBezTo>
                  <a:pt x="4022212" y="1424789"/>
                  <a:pt x="3697273" y="1094372"/>
                  <a:pt x="3296442" y="1094372"/>
                </a:cubicBezTo>
                <a:close/>
                <a:moveTo>
                  <a:pt x="7351573" y="652193"/>
                </a:moveTo>
                <a:cubicBezTo>
                  <a:pt x="6950741" y="652193"/>
                  <a:pt x="6625802" y="982610"/>
                  <a:pt x="6625802" y="1390200"/>
                </a:cubicBezTo>
                <a:cubicBezTo>
                  <a:pt x="6625802" y="1797790"/>
                  <a:pt x="6950741" y="2128206"/>
                  <a:pt x="7351573" y="2128206"/>
                </a:cubicBezTo>
                <a:cubicBezTo>
                  <a:pt x="7752405" y="2128206"/>
                  <a:pt x="8077344" y="1797790"/>
                  <a:pt x="8077344" y="1390200"/>
                </a:cubicBezTo>
                <a:cubicBezTo>
                  <a:pt x="8077344" y="982610"/>
                  <a:pt x="7752405" y="652193"/>
                  <a:pt x="7351573" y="652193"/>
                </a:cubicBezTo>
                <a:close/>
                <a:moveTo>
                  <a:pt x="5289036" y="546503"/>
                </a:moveTo>
                <a:cubicBezTo>
                  <a:pt x="4888204" y="546503"/>
                  <a:pt x="4563265" y="876920"/>
                  <a:pt x="4563265" y="1284510"/>
                </a:cubicBezTo>
                <a:cubicBezTo>
                  <a:pt x="4563265" y="1692100"/>
                  <a:pt x="4888204" y="2022517"/>
                  <a:pt x="5289036" y="2022517"/>
                </a:cubicBezTo>
                <a:cubicBezTo>
                  <a:pt x="5689868" y="2022517"/>
                  <a:pt x="6014807" y="1692100"/>
                  <a:pt x="6014807" y="1284510"/>
                </a:cubicBezTo>
                <a:cubicBezTo>
                  <a:pt x="6014807" y="876920"/>
                  <a:pt x="5689868" y="546503"/>
                  <a:pt x="5289036" y="546503"/>
                </a:cubicBezTo>
                <a:close/>
                <a:moveTo>
                  <a:pt x="1524425" y="526684"/>
                </a:moveTo>
                <a:cubicBezTo>
                  <a:pt x="1123593" y="526684"/>
                  <a:pt x="798654" y="857101"/>
                  <a:pt x="798654" y="1264691"/>
                </a:cubicBezTo>
                <a:cubicBezTo>
                  <a:pt x="798654" y="1672281"/>
                  <a:pt x="1123593" y="2002698"/>
                  <a:pt x="1524425" y="2002698"/>
                </a:cubicBezTo>
                <a:cubicBezTo>
                  <a:pt x="1925258" y="2002698"/>
                  <a:pt x="2250196" y="1672281"/>
                  <a:pt x="2250196" y="1264691"/>
                </a:cubicBezTo>
                <a:cubicBezTo>
                  <a:pt x="2250196" y="857101"/>
                  <a:pt x="1925258" y="526684"/>
                  <a:pt x="1524425" y="526684"/>
                </a:cubicBez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7C0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798653" y="526683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70670" y="1094371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橢圓 6"/>
          <p:cNvSpPr/>
          <p:nvPr/>
        </p:nvSpPr>
        <p:spPr>
          <a:xfrm>
            <a:off x="4563265" y="54650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橢圓 7"/>
          <p:cNvSpPr/>
          <p:nvPr/>
        </p:nvSpPr>
        <p:spPr>
          <a:xfrm>
            <a:off x="6625802" y="65219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橢圓 8"/>
          <p:cNvSpPr/>
          <p:nvPr/>
        </p:nvSpPr>
        <p:spPr>
          <a:xfrm>
            <a:off x="824695" y="257038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橢圓 9"/>
          <p:cNvSpPr/>
          <p:nvPr/>
        </p:nvSpPr>
        <p:spPr>
          <a:xfrm>
            <a:off x="4146036" y="226091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23079" y="303276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355014" y="2448182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893806" y="4480056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5017094" y="3840138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3521062" y="4855304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1266698" y="4640529"/>
            <a:ext cx="1451541" cy="1476013"/>
          </a:xfrm>
          <a:prstGeom prst="ellipse">
            <a:avLst/>
          </a:prstGeom>
          <a:solidFill>
            <a:srgbClr val="EB6D5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b="1" dirty="0">
                <a:ln w="38100">
                  <a:solidFill>
                    <a:sysClr val="windowText" lastClr="000000"/>
                  </a:solidFill>
                  <a:prstDash val="solid"/>
                </a:ln>
                <a:solidFill>
                  <a:srgbClr val="23B6BD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zh-TW" altLang="en-US" sz="11500" b="1" dirty="0">
              <a:ln w="38100">
                <a:solidFill>
                  <a:sysClr val="windowText" lastClr="000000"/>
                </a:solidFill>
                <a:prstDash val="solid"/>
              </a:ln>
              <a:solidFill>
                <a:srgbClr val="23B6BD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AutoShape 2" descr="健怡可樂和零度可樂的區別- 每日頭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669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3A11BC19-A352-4982-BD3B-CD856ACC6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6096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標題 1">
            <a:extLst>
              <a:ext uri="{FF2B5EF4-FFF2-40B4-BE49-F238E27FC236}">
                <a16:creationId xmlns:a16="http://schemas.microsoft.com/office/drawing/2014/main" id="{AE158DE1-974B-48EB-BFCD-D00569DCF79C}"/>
              </a:ext>
            </a:extLst>
          </p:cNvPr>
          <p:cNvSpPr txBox="1">
            <a:spLocks/>
          </p:cNvSpPr>
          <p:nvPr/>
        </p:nvSpPr>
        <p:spPr>
          <a:xfrm>
            <a:off x="0" y="95534"/>
            <a:ext cx="9144000" cy="1418899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>
                <a:latin typeface="+mn-ea"/>
                <a:ea typeface="+mn-ea"/>
              </a:rPr>
              <a:t>含糖食物盡量選擇無糖或少糖</a:t>
            </a:r>
          </a:p>
        </p:txBody>
      </p:sp>
    </p:spTree>
    <p:extLst>
      <p:ext uri="{BB962C8B-B14F-4D97-AF65-F5344CB8AC3E}">
        <p14:creationId xmlns:p14="http://schemas.microsoft.com/office/powerpoint/2010/main" val="3589038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2">
      <a:majorFont>
        <a:latin typeface="Noto Sans CJK TC Black"/>
        <a:ea typeface="Noto Sans CJK TC Black"/>
        <a:cs typeface=""/>
      </a:majorFont>
      <a:minorFont>
        <a:latin typeface="Noto Sans CJK TC Black"/>
        <a:ea typeface="Noto Sans CJK TC Black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466</Words>
  <Application>Microsoft Macintosh PowerPoint</Application>
  <PresentationFormat>On-screen Show (4:3)</PresentationFormat>
  <Paragraphs>179</Paragraphs>
  <Slides>23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微軟正黑體</vt:lpstr>
      <vt:lpstr>Microsoft YaHei</vt:lpstr>
      <vt:lpstr>Noto Sans CJK TC Black</vt:lpstr>
      <vt:lpstr>Arial</vt:lpstr>
      <vt:lpstr>Calibri</vt:lpstr>
      <vt:lpstr>Office 佈景主題</vt:lpstr>
      <vt:lpstr>洞察        機</vt:lpstr>
      <vt:lpstr>活動說明</vt:lpstr>
      <vt:lpstr>活動說明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芥蘭菜富含什麼營養素？</vt:lpstr>
      <vt:lpstr>PowerPoint Presentation</vt:lpstr>
      <vt:lpstr>PowerPoint Presentation</vt:lpstr>
      <vt:lpstr>PowerPoint Presentation</vt:lpstr>
      <vt:lpstr>選擇蛋白質食物的優先順序中， 魚肉是第幾順位?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一窺真貌</dc:title>
  <dc:creator>user</dc:creator>
  <cp:lastModifiedBy>Shelly Huang</cp:lastModifiedBy>
  <cp:revision>80</cp:revision>
  <dcterms:created xsi:type="dcterms:W3CDTF">2017-10-26T04:52:29Z</dcterms:created>
  <dcterms:modified xsi:type="dcterms:W3CDTF">2021-10-12T10:05:41Z</dcterms:modified>
</cp:coreProperties>
</file>