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6465" r:id="rId3"/>
    <p:sldId id="289" r:id="rId4"/>
    <p:sldId id="257" r:id="rId5"/>
    <p:sldId id="259" r:id="rId6"/>
    <p:sldId id="260" r:id="rId7"/>
    <p:sldId id="294" r:id="rId8"/>
    <p:sldId id="298" r:id="rId9"/>
    <p:sldId id="262" r:id="rId10"/>
    <p:sldId id="265" r:id="rId11"/>
    <p:sldId id="300" r:id="rId12"/>
    <p:sldId id="268" r:id="rId13"/>
    <p:sldId id="296" r:id="rId14"/>
    <p:sldId id="267" r:id="rId15"/>
    <p:sldId id="266" r:id="rId16"/>
    <p:sldId id="297" r:id="rId17"/>
    <p:sldId id="299" r:id="rId18"/>
    <p:sldId id="302" r:id="rId19"/>
    <p:sldId id="292" r:id="rId20"/>
    <p:sldId id="261" r:id="rId21"/>
    <p:sldId id="263" r:id="rId22"/>
    <p:sldId id="295" r:id="rId23"/>
    <p:sldId id="264" r:id="rId24"/>
    <p:sldId id="301" r:id="rId25"/>
    <p:sldId id="291" r:id="rId2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29" autoAdjust="0"/>
    <p:restoredTop sz="85399" autoAdjust="0"/>
  </p:normalViewPr>
  <p:slideViewPr>
    <p:cSldViewPr snapToGrid="0">
      <p:cViewPr varScale="1">
        <p:scale>
          <a:sx n="107" d="100"/>
          <a:sy n="107" d="100"/>
        </p:scale>
        <p:origin x="111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2658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DE5E9794-FEF1-4637-B81A-BE036B7F50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6187523-7158-4E1D-AF51-9A7113F6D47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0C1F9-006A-4A7C-9B8A-5EFF32F36B1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84017817-C353-4ED5-BA5E-CDE71A72A70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C367B0F-1BB7-4EA0-91CD-AE28F50D639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4F7DF-337A-4D74-802E-302D47F72AD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32643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D7CC39-F062-449D-881F-BA47BEFCBDDA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6241F1-2F82-448E-8DE9-DA5385297B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1338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活動流程：根據題目出現的圖片，透過抬起左右</a:t>
            </a:r>
            <a:r>
              <a:rPr lang="zh-TW" altLang="en-US" sz="1200" dirty="0">
                <a:solidFill>
                  <a:prstClr val="black"/>
                </a:solidFill>
                <a:latin typeface="Noto Sans CJK TC Black"/>
                <a:ea typeface="Noto Sans CJK TC Black"/>
              </a:rPr>
              <a:t>手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腳的方式，回答相關營養問題。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7308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000" kern="1200" dirty="0">
                <a:solidFill>
                  <a:schemeClr val="tx1"/>
                </a:solidFill>
                <a:latin typeface="+mj-ea"/>
                <a:ea typeface="+mn-ea"/>
                <a:cs typeface="+mn-cs"/>
              </a:rPr>
              <a:t>營養元素</a:t>
            </a:r>
            <a:r>
              <a:rPr lang="zh-TW" altLang="en-US" sz="1000" kern="120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→</a:t>
            </a:r>
            <a:r>
              <a:rPr lang="zh-TW" altLang="en-US" sz="1000" kern="1200" dirty="0">
                <a:solidFill>
                  <a:schemeClr val="tx1"/>
                </a:solidFill>
                <a:latin typeface="+mj-ea"/>
                <a:ea typeface="+mn-ea"/>
                <a:cs typeface="+mn-cs"/>
              </a:rPr>
              <a:t>營養素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0447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/>
              <a:t>根據相關食物富含的營養分類作答</a:t>
            </a:r>
            <a:r>
              <a:rPr lang="zh-TW" alt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zh-TW" altLang="en-US" sz="1200" dirty="0"/>
              <a:t>請問下列食物符合哪種分類</a:t>
            </a:r>
            <a:endParaRPr lang="zh-TW" altLang="en-US" sz="1200" dirty="0">
              <a:solidFill>
                <a:srgbClr val="0070C0"/>
              </a:solidFill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6029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/>
              <a:t>補上</a:t>
            </a:r>
            <a:r>
              <a:rPr lang="en-US" altLang="zh-TW" sz="1200" dirty="0"/>
              <a:t>:</a:t>
            </a:r>
            <a:r>
              <a:rPr lang="zh-TW" altLang="en-US" sz="1200" dirty="0"/>
              <a:t> 請問下列食物符合哪種分類</a:t>
            </a:r>
            <a:endParaRPr lang="zh-TW" altLang="en-US" sz="1200" dirty="0">
              <a:solidFill>
                <a:srgbClr val="0070C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304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碗豆</a:t>
            </a:r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9693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莧菜</a:t>
            </a:r>
            <a:endParaRPr lang="en-US" altLang="zh-TW" dirty="0"/>
          </a:p>
          <a:p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7487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/>
              <a:t>根據字裡的顏色舉手抬腳</a:t>
            </a:r>
            <a:r>
              <a:rPr lang="zh-TW" alt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zh-TW" altLang="en-US" sz="1200" dirty="0"/>
              <a:t>請問下列食物符合哪種分類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2129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/>
              <a:t>1.</a:t>
            </a:r>
            <a:r>
              <a:rPr lang="zh-TW" altLang="en-US" sz="1200" dirty="0"/>
              <a:t>根據字裡的顏色舉手抬腳</a:t>
            </a:r>
            <a:r>
              <a:rPr lang="zh-TW" alt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zh-TW" altLang="en-US" sz="1200" dirty="0"/>
              <a:t>請問下列食物符合哪種分類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0453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芥藍菜</a:t>
            </a:r>
            <a:endParaRPr lang="en-US" altLang="zh-TW" dirty="0"/>
          </a:p>
          <a:p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7550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雞胸肉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944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99263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毛豆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633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2060"/>
                </a:solidFill>
              </a:rPr>
              <a:t>優格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858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已補上鈣質手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241F1-2F82-448E-8DE9-DA5385297BFA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4760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62F5409-8169-4EFA-99D3-9DE6664FC1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華康儷粗圓(P)" panose="020F0700000000000000" pitchFamily="34" charset="-120"/>
                <a:ea typeface="華康儷粗圓(P)" panose="020F0700000000000000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229C83F-3292-4A49-9EA8-8EBE2E6CDB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華康儷粗圓(P)" panose="020F0700000000000000" pitchFamily="34" charset="-120"/>
                <a:ea typeface="華康儷粗圓(P)" panose="020F0700000000000000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00B58DE-EF4C-460C-A113-7647DB57D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4036C17-1BDF-488E-A721-674985C42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9BBD5DA-B24B-4280-B0A2-EEEB15779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453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1C13497-04BD-4760-892C-081A98B98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ea"/>
                <a:ea typeface="+mj-ea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484EF7B-9874-471C-8E8C-0265752779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ea"/>
                <a:ea typeface="+mj-ea"/>
              </a:defRPr>
            </a:lvl1pPr>
            <a:lvl2pPr>
              <a:defRPr>
                <a:latin typeface="+mj-ea"/>
                <a:ea typeface="+mj-ea"/>
              </a:defRPr>
            </a:lvl2pPr>
            <a:lvl3pPr>
              <a:defRPr>
                <a:latin typeface="+mj-ea"/>
                <a:ea typeface="+mj-ea"/>
              </a:defRPr>
            </a:lvl3pPr>
            <a:lvl4pPr>
              <a:defRPr>
                <a:latin typeface="+mj-ea"/>
                <a:ea typeface="+mj-ea"/>
              </a:defRPr>
            </a:lvl4pPr>
            <a:lvl5pPr>
              <a:defRPr>
                <a:latin typeface="+mj-ea"/>
                <a:ea typeface="+mj-ea"/>
              </a:defRPr>
            </a:lvl5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4908C4D-51F1-4159-85FA-97F813E5A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1C851E9-9769-45AB-B974-863A393DE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EB3A05C-3A39-4166-93D3-C773DD487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953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5F39023-906A-4A82-A165-EA97DEA0E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733AC90-C120-49FB-9B3D-A8E7D0CA8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367F869-2326-478F-8AC7-C7130A5AA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225706E-687B-45C1-8AA4-86D31270C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A3CDE95-FD91-4B1E-8E2C-DC4B8D504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2654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F124BEF-28F3-4B13-B27F-69A89AA22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28FB684-054D-4D91-BE78-12BB21F840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BFF09D1-B628-4AE7-9EF0-A45CBBB8ED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12FC7D2-D3B2-466D-BC72-83FAFC4F5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D57E3EF-583A-4EE3-8B84-F6A3813AE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73A2D03-08E0-4965-B4AD-76BA24DFB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9888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AB2D2EB-0B9C-4795-A736-E194CA36D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B760006-D62C-4C78-97DF-65B1251A9E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645B941-7637-435D-89B9-B1DFD99950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4F810593-EDFB-4F5C-A237-A17F4503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1BC7BDF2-E8B5-4A2D-B3AB-D05034CDED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063F0AEB-B4D2-42A2-B1EA-19CC69F13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9833F4C6-6F87-4128-B591-F95DF5503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BC2FC92D-7BDE-4F20-A79C-26454E7C6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6024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62DEEB-43BA-49AB-903A-D8D42C36A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C664A1E-5260-48DE-8CDB-67CE59328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011557B-3AF2-4DE0-AECB-A29CD8E7B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64189C4-9563-424B-987F-F6D2F909D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1308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284E33A-C12E-4025-92BB-1E9C5DC55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9AF01C09-DDA5-4FB2-8D76-22DA13E5B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F1B8848-5482-4D67-A997-2439F0F62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4197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33A249-A34F-4D6E-BDB9-7866DCD93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E62D041-0A63-44F6-80A7-740F65B7C2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810183D-84E0-4CEF-BE10-B733A46E3F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9D65759-4EAE-49C2-BF34-36C820DE0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E07E38E-AA3C-4C20-8EFF-BD5DCE4C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263DD96-1018-4738-8983-F669BFA69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0613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13A2F61-C141-4055-A9AB-09DA0CD6A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0983782-AA03-4BCB-BAA4-325686CBA1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2EBAFD1-1D9F-432D-BEB6-8D9E8DD9E4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451BDA4-3531-41D7-933C-C4933805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E261131-5053-42EF-B996-6AF2B98BF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8E939C7-1A4C-497B-9451-710C9E468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9091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D0A187-095A-4A35-B7DB-C4070BBF8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BB46046-66F4-4C7C-99FD-5BD09C0F7B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EAFAE98-42D4-4F8F-A5A2-349439040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A7132D8-DECE-4129-9B9F-7BA3B89DC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6B884DA-590D-4B4F-B959-6EEAE72EE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1844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FDF22D2C-4D13-4F1E-B8C9-A847B61DA2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0BA4E3A-2DC2-43AC-B3EE-6F15C95E0D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CC61F7E-9663-440B-AAF2-52D8A0432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20687F5-82AE-4192-AC91-A48426B14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0D85E76-9FE3-4A11-A7B6-D20BC92AB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7438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DAD6E-2809-45A6-8956-94F7BC85EB26}" type="datetime1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 descr="一張含有 文字 的圖片&#10;&#10;自動產生的描述">
            <a:extLst>
              <a:ext uri="{FF2B5EF4-FFF2-40B4-BE49-F238E27FC236}">
                <a16:creationId xmlns:a16="http://schemas.microsoft.com/office/drawing/2014/main" id="{4B463E90-6667-44C8-9EF9-3639DF4B45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70" b="89930" l="9970" r="91944">
                        <a14:foregroundMark x1="41088" y1="47029" x2="43505" y2="50856"/>
                        <a14:foregroundMark x1="42195" y1="46526" x2="41591" y2="50352"/>
                        <a14:foregroundMark x1="40987" y1="47130" x2="42397" y2="53776"/>
                        <a14:foregroundMark x1="41289" y1="55287" x2="70997" y2="53676"/>
                        <a14:foregroundMark x1="91037" y1="54381" x2="62840" y2="56193"/>
                        <a14:foregroundMark x1="62840" y1="56193" x2="62840" y2="56193"/>
                        <a14:foregroundMark x1="91843" y1="46123" x2="91541" y2="55086"/>
                        <a14:foregroundMark x1="91541" y1="55086" x2="48137" y2="58207"/>
                        <a14:foregroundMark x1="48137" y1="58207" x2="41088" y2="55388"/>
                        <a14:foregroundMark x1="41088" y1="55388" x2="40785" y2="47936"/>
                        <a14:foregroundMark x1="40785" y1="47936" x2="50655" y2="45116"/>
                        <a14:foregroundMark x1="50655" y1="45116" x2="58510" y2="45116"/>
                        <a14:foregroundMark x1="58510" y1="45116" x2="76939" y2="44411"/>
                        <a14:foregroundMark x1="76939" y1="44411" x2="91944" y2="46022"/>
                        <a14:foregroundMark x1="43303" y1="48842" x2="43807" y2="50352"/>
                        <a14:foregroundMark x1="45116" y1="47029" x2="45418" y2="51460"/>
                        <a14:foregroundMark x1="44914" y1="47432" x2="44814" y2="52467"/>
                        <a14:foregroundMark x1="44008" y1="46425" x2="42296" y2="48036"/>
                        <a14:foregroundMark x1="45619" y1="52467" x2="46928" y2="53575"/>
                        <a14:foregroundMark x1="47835" y1="52769" x2="51057" y2="53776"/>
                        <a14:foregroundMark x1="51460" y1="53072" x2="52568" y2="53273"/>
                        <a14:foregroundMark x1="59315" y1="47533" x2="57905" y2="51360"/>
                        <a14:foregroundMark x1="57301" y1="46727" x2="56596" y2="50352"/>
                        <a14:foregroundMark x1="59114" y1="46224" x2="61329" y2="52165"/>
                        <a14:foregroundMark x1="73615" y1="47331" x2="71601" y2="50453"/>
                        <a14:foregroundMark x1="71803" y1="47432" x2="72205" y2="51460"/>
                        <a14:foregroundMark x1="74622" y1="47633" x2="75831" y2="51259"/>
                        <a14:foregroundMark x1="74723" y1="46928" x2="74220" y2="49849"/>
                        <a14:foregroundMark x1="73212" y1="46626" x2="72205" y2="50252"/>
                        <a14:foregroundMark x1="87009" y1="47231" x2="87815" y2="50151"/>
                        <a14:foregroundMark x1="89124" y1="54179" x2="88117" y2="53877"/>
                        <a14:foregroundMark x1="85297" y1="52266" x2="86203" y2="53676"/>
                        <a14:foregroundMark x1="76334" y1="52870" x2="73515" y2="56193"/>
                        <a14:foregroundMark x1="64250" y1="52971" x2="65055" y2="55992"/>
                        <a14:foregroundMark x1="68479" y1="52367" x2="67875" y2="55086"/>
                        <a14:foregroundMark x1="64250" y1="52266" x2="64048" y2="54381"/>
                        <a14:foregroundMark x1="53877" y1="53374" x2="54582" y2="5528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39029" y="5830049"/>
            <a:ext cx="1451831" cy="145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15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15F7F670-78BE-43F7-A4A1-3BCC8A7CF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FD1B962-47AE-4638-8CF7-70759DE153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8470F40-6DD2-404D-A359-516D50010D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425A7-485C-4EE9-AD54-F5EF8B65763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4FD988B-7B0D-4ABF-A9B9-1466213F48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B7E01FB-3DE4-4CEC-98A9-485EDD4C50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EF217-FE9B-404B-AC50-ECE640123D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8802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華康儷粗圓(P)" panose="020F0700000000000000" pitchFamily="34" charset="-120"/>
          <a:ea typeface="華康儷粗圓(P)" panose="020F0700000000000000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華康儷粗圓(P)" panose="020F0700000000000000" pitchFamily="34" charset="-120"/>
          <a:ea typeface="華康儷粗圓(P)" panose="020F0700000000000000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華康儷粗圓(P)" panose="020F0700000000000000" pitchFamily="34" charset="-120"/>
          <a:ea typeface="華康儷粗圓(P)" panose="020F0700000000000000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華康儷粗圓(P)" panose="020F0700000000000000" pitchFamily="34" charset="-120"/>
          <a:ea typeface="華康儷粗圓(P)" panose="020F0700000000000000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華康儷粗圓(P)" panose="020F0700000000000000" pitchFamily="34" charset="-120"/>
          <a:ea typeface="華康儷粗圓(P)" panose="020F0700000000000000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華康儷粗圓(P)" panose="020F0700000000000000" pitchFamily="34" charset="-120"/>
          <a:ea typeface="華康儷粗圓(P)" panose="020F0700000000000000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17/06/relationships/model3d" Target="../media/model3d1.glb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6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7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8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9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6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7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2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83819D-16FC-41CC-868B-EA281FF74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3301" y="1952442"/>
            <a:ext cx="9144000" cy="1716522"/>
          </a:xfrm>
        </p:spPr>
        <p:txBody>
          <a:bodyPr>
            <a:normAutofit fontScale="90000"/>
          </a:bodyPr>
          <a:lstStyle/>
          <a:p>
            <a:r>
              <a:rPr lang="zh-TW" altLang="en-US" sz="9600" dirty="0">
                <a:solidFill>
                  <a:srgbClr val="C00000"/>
                </a:solidFill>
                <a:latin typeface="+mj-ea"/>
                <a:ea typeface="+mj-ea"/>
              </a:rPr>
              <a:t>營養標示</a:t>
            </a:r>
            <a:br>
              <a:rPr lang="zh-TW" altLang="en-US" sz="9600" dirty="0">
                <a:solidFill>
                  <a:srgbClr val="C00000"/>
                </a:solidFill>
                <a:latin typeface="+mj-ea"/>
                <a:ea typeface="+mj-ea"/>
              </a:rPr>
            </a:br>
            <a:r>
              <a:rPr lang="zh-TW" altLang="en-US" sz="9600" dirty="0">
                <a:solidFill>
                  <a:srgbClr val="0070C0"/>
                </a:solidFill>
                <a:latin typeface="+mj-ea"/>
                <a:ea typeface="+mj-ea"/>
              </a:rPr>
              <a:t>動手動腳大作戰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" name="3D 模型 6" descr="Parrot">
                <a:extLst>
                  <a:ext uri="{FF2B5EF4-FFF2-40B4-BE49-F238E27FC236}">
                    <a16:creationId xmlns:a16="http://schemas.microsoft.com/office/drawing/2014/main" id="{68A202D6-BA36-4C60-AC67-4FDB127B339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36466920"/>
                  </p:ext>
                </p:extLst>
              </p:nvPr>
            </p:nvGraphicFramePr>
            <p:xfrm>
              <a:off x="10124983" y="2103003"/>
              <a:ext cx="1161491" cy="4480036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161491" cy="4480036"/>
                    </a:xfrm>
                    <a:prstGeom prst="rect">
                      <a:avLst/>
                    </a:prstGeom>
                  </am3d:spPr>
                  <am3d:camera>
                    <am3d:pos x="0" y="0" z="6599474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6046728" d="1000000"/>
                    <am3d:preTrans dx="-2" dy="2128944" dz="652692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512300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3D 模型 6" descr="Parrot">
                <a:extLst>
                  <a:ext uri="{FF2B5EF4-FFF2-40B4-BE49-F238E27FC236}">
                    <a16:creationId xmlns:a16="http://schemas.microsoft.com/office/drawing/2014/main" id="{68A202D6-BA36-4C60-AC67-4FDB127B339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124983" y="2103003"/>
                <a:ext cx="1161491" cy="4480036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-Little-More-Happy">
            <a:hlinkClick r:id="" action="ppaction://media"/>
            <a:extLst>
              <a:ext uri="{FF2B5EF4-FFF2-40B4-BE49-F238E27FC236}">
                <a16:creationId xmlns:a16="http://schemas.microsoft.com/office/drawing/2014/main" id="{7E3C06DB-7390-4ED3-A12B-3F75E5BE26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62301" y="-584311"/>
            <a:ext cx="304800" cy="304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B542FD-D736-3449-8AB1-1DA014D335B7}"/>
              </a:ext>
            </a:extLst>
          </p:cNvPr>
          <p:cNvSpPr txBox="1"/>
          <p:nvPr/>
        </p:nvSpPr>
        <p:spPr>
          <a:xfrm>
            <a:off x="3708400" y="5085419"/>
            <a:ext cx="4775199" cy="1200329"/>
          </a:xfrm>
          <a:prstGeom prst="rect">
            <a:avLst/>
          </a:prstGeom>
          <a:solidFill>
            <a:srgbClr val="FFFFFF">
              <a:alpha val="6117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/>
              <a:t>   </a:t>
            </a:r>
            <a:r>
              <a:rPr lang="x-none" dirty="0"/>
              <a:t>指導單位：衛</a:t>
            </a:r>
            <a:r>
              <a:rPr lang="zh-TW" altLang="en-US" dirty="0"/>
              <a:t>生</a:t>
            </a:r>
            <a:r>
              <a:rPr lang="x-none" dirty="0"/>
              <a:t>福</a:t>
            </a:r>
            <a:r>
              <a:rPr lang="zh-TW" altLang="en-US" dirty="0"/>
              <a:t>利</a:t>
            </a:r>
            <a:r>
              <a:rPr lang="x-none" dirty="0"/>
              <a:t>部國民健康署</a:t>
            </a:r>
          </a:p>
          <a:p>
            <a:pPr algn="ctr"/>
            <a:r>
              <a:rPr lang="zh-TW" altLang="en-US" dirty="0"/>
              <a:t>  </a:t>
            </a:r>
            <a:r>
              <a:rPr lang="x-none" dirty="0"/>
              <a:t>設計統籌：DreamVok 意集設計</a:t>
            </a:r>
          </a:p>
          <a:p>
            <a:pPr algn="ctr"/>
            <a:r>
              <a:rPr lang="zh-TW" altLang="en-US" dirty="0"/>
              <a:t>   </a:t>
            </a:r>
            <a:r>
              <a:rPr lang="x-none" dirty="0"/>
              <a:t>營養顧問：芒果社企</a:t>
            </a:r>
          </a:p>
          <a:p>
            <a:pPr algn="ctr"/>
            <a:r>
              <a:rPr lang="zh-TW" altLang="en-US" dirty="0"/>
              <a:t>   </a:t>
            </a:r>
            <a:r>
              <a:rPr lang="x-none" dirty="0"/>
              <a:t>課程設計：愛迪樂健康促進團隊</a:t>
            </a:r>
          </a:p>
        </p:txBody>
      </p:sp>
    </p:spTree>
    <p:extLst>
      <p:ext uri="{BB962C8B-B14F-4D97-AF65-F5344CB8AC3E}">
        <p14:creationId xmlns:p14="http://schemas.microsoft.com/office/powerpoint/2010/main" val="144593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943" y="104007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5400" dirty="0">
                <a:solidFill>
                  <a:srgbClr val="C00000"/>
                </a:solidFill>
                <a:latin typeface="+mj-ea"/>
                <a:ea typeface="+mj-ea"/>
              </a:rPr>
              <a:t>營養標示</a:t>
            </a:r>
            <a:r>
              <a:rPr lang="zh-TW" altLang="en-US" sz="5400" dirty="0">
                <a:solidFill>
                  <a:srgbClr val="0070C0"/>
                </a:solidFill>
                <a:latin typeface="+mj-ea"/>
                <a:ea typeface="+mj-ea"/>
              </a:rPr>
              <a:t>動手動腳大作戰</a:t>
            </a:r>
            <a:endParaRPr lang="zh-TW" altLang="en-US" sz="5400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52135DB-6C6C-4FFF-80BD-28632D69756F}"/>
              </a:ext>
            </a:extLst>
          </p:cNvPr>
          <p:cNvSpPr txBox="1"/>
          <p:nvPr/>
        </p:nvSpPr>
        <p:spPr>
          <a:xfrm>
            <a:off x="769258" y="1543443"/>
            <a:ext cx="83920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活動目標</a:t>
            </a:r>
            <a:r>
              <a:rPr lang="zh-TW" altLang="en-US" sz="3200" dirty="0">
                <a:solidFill>
                  <a:prstClr val="black"/>
                </a:solidFill>
                <a:latin typeface="Noto Sans CJK TC Black"/>
              </a:rPr>
              <a:t>：運動加動腦，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提升精神促進學習。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6F952949-53CB-4909-8F1B-4C794ACC27FC}"/>
              </a:ext>
            </a:extLst>
          </p:cNvPr>
          <p:cNvSpPr txBox="1"/>
          <p:nvPr/>
        </p:nvSpPr>
        <p:spPr>
          <a:xfrm>
            <a:off x="769259" y="2545840"/>
            <a:ext cx="111179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活動流程：根據題目出現的圖片，透過左右</a:t>
            </a:r>
            <a:r>
              <a:rPr lang="zh-TW" altLang="en-US" sz="3200" dirty="0">
                <a:solidFill>
                  <a:prstClr val="black"/>
                </a:solidFill>
                <a:latin typeface="Noto Sans CJK TC Black"/>
                <a:ea typeface="Noto Sans CJK TC Black"/>
              </a:rPr>
              <a:t>手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腳的抬起，來回答相關營養問題。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8A6EF29-AE25-457F-A5AB-3B06E2BDA481}"/>
              </a:ext>
            </a:extLst>
          </p:cNvPr>
          <p:cNvSpPr txBox="1"/>
          <p:nvPr/>
        </p:nvSpPr>
        <p:spPr>
          <a:xfrm>
            <a:off x="769259" y="4238610"/>
            <a:ext cx="11117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團康型活動：增加趣味，放在活動前面破冰使用。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7F80CCD-95CA-412D-97A2-B4CD064AFC19}"/>
              </a:ext>
            </a:extLst>
          </p:cNvPr>
          <p:cNvSpPr txBox="1"/>
          <p:nvPr/>
        </p:nvSpPr>
        <p:spPr>
          <a:xfrm>
            <a:off x="769259" y="5153090"/>
            <a:ext cx="111179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注意事項：注意長者平衡問題，做好相關安全措施，站立時可以扶椅子避免跌倒。</a:t>
            </a:r>
          </a:p>
        </p:txBody>
      </p: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5803B024-2013-45BE-8A4B-6A27D931E117}"/>
              </a:ext>
            </a:extLst>
          </p:cNvPr>
          <p:cNvCxnSpPr/>
          <p:nvPr/>
        </p:nvCxnSpPr>
        <p:spPr>
          <a:xfrm>
            <a:off x="435429" y="2244332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7BFA39EF-8436-4F97-B971-CD7622597FD1}"/>
              </a:ext>
            </a:extLst>
          </p:cNvPr>
          <p:cNvCxnSpPr/>
          <p:nvPr/>
        </p:nvCxnSpPr>
        <p:spPr>
          <a:xfrm>
            <a:off x="435429" y="3961141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65106BF7-2ACB-4023-B50C-414243634D62}"/>
              </a:ext>
            </a:extLst>
          </p:cNvPr>
          <p:cNvCxnSpPr/>
          <p:nvPr/>
        </p:nvCxnSpPr>
        <p:spPr>
          <a:xfrm>
            <a:off x="435429" y="5006170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CA82C695-56BE-4AB7-BCBF-0360A53571F4}"/>
              </a:ext>
            </a:extLst>
          </p:cNvPr>
          <p:cNvSpPr/>
          <p:nvPr/>
        </p:nvSpPr>
        <p:spPr>
          <a:xfrm>
            <a:off x="3487332" y="6230308"/>
            <a:ext cx="2608668" cy="6276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10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744A9B3-8FD3-4EFD-A836-2429B3906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581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5400" dirty="0"/>
              <a:t>借我您的手和腳</a:t>
            </a:r>
            <a:br>
              <a:rPr lang="en-US" altLang="zh-TW" sz="5400" dirty="0"/>
            </a:br>
            <a:r>
              <a:rPr lang="zh-TW" altLang="en-US" sz="5400" dirty="0"/>
              <a:t>坐著站著都可以玩喔！</a:t>
            </a:r>
            <a:br>
              <a:rPr lang="en-US" altLang="zh-TW" sz="5400" dirty="0"/>
            </a:br>
            <a:r>
              <a:rPr lang="en-US" altLang="zh-TW" sz="4000" dirty="0"/>
              <a:t>(</a:t>
            </a:r>
            <a:r>
              <a:rPr lang="zh-TW" altLang="en-US" sz="4000" dirty="0"/>
              <a:t>站著要注意平衡安全</a:t>
            </a:r>
            <a:r>
              <a:rPr lang="en-US" altLang="zh-TW" sz="4000" dirty="0"/>
              <a:t>)</a:t>
            </a:r>
            <a:endParaRPr lang="zh-TW" altLang="en-US" sz="5400" dirty="0"/>
          </a:p>
        </p:txBody>
      </p:sp>
      <p:sp>
        <p:nvSpPr>
          <p:cNvPr id="10" name="標題 1">
            <a:extLst>
              <a:ext uri="{FF2B5EF4-FFF2-40B4-BE49-F238E27FC236}">
                <a16:creationId xmlns:a16="http://schemas.microsoft.com/office/drawing/2014/main" id="{1BEF2C61-9864-4D10-A1AE-7B1121BE8593}"/>
              </a:ext>
            </a:extLst>
          </p:cNvPr>
          <p:cNvSpPr txBox="1">
            <a:spLocks/>
          </p:cNvSpPr>
          <p:nvPr/>
        </p:nvSpPr>
        <p:spPr>
          <a:xfrm>
            <a:off x="2846201" y="5513682"/>
            <a:ext cx="6499598" cy="134431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華康儷粗圓(P)" panose="020F0700000000000000" pitchFamily="34" charset="-120"/>
                <a:ea typeface="華康儷粗圓(P)" panose="020F0700000000000000" pitchFamily="34" charset="-120"/>
                <a:cs typeface="+mj-cs"/>
              </a:defRPr>
            </a:lvl1pPr>
          </a:lstStyle>
          <a:p>
            <a:pPr algn="ctr"/>
            <a:r>
              <a:rPr lang="zh-TW" altLang="en-US" dirty="0">
                <a:latin typeface="+mj-ea"/>
                <a:ea typeface="+mj-ea"/>
              </a:rPr>
              <a:t>根據相關營養元素作答</a:t>
            </a:r>
            <a:endParaRPr lang="zh-TW" altLang="en-US" sz="4000" dirty="0">
              <a:latin typeface="+mj-ea"/>
              <a:ea typeface="+mj-ea"/>
            </a:endParaRPr>
          </a:p>
        </p:txBody>
      </p:sp>
      <p:pic>
        <p:nvPicPr>
          <p:cNvPr id="15" name="圖片 14" descr="舉起雙手的年長女性">
            <a:extLst>
              <a:ext uri="{FF2B5EF4-FFF2-40B4-BE49-F238E27FC236}">
                <a16:creationId xmlns:a16="http://schemas.microsoft.com/office/drawing/2014/main" id="{A42595EE-417E-4208-A954-86C216C0DD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103" y="1856741"/>
            <a:ext cx="1559422" cy="3661580"/>
          </a:xfrm>
          <a:prstGeom prst="rect">
            <a:avLst/>
          </a:prstGeom>
        </p:spPr>
      </p:pic>
      <p:pic>
        <p:nvPicPr>
          <p:cNvPr id="17" name="圖片 16" descr="坐著舉起雙手歡呼的年長女性">
            <a:extLst>
              <a:ext uri="{FF2B5EF4-FFF2-40B4-BE49-F238E27FC236}">
                <a16:creationId xmlns:a16="http://schemas.microsoft.com/office/drawing/2014/main" id="{5D0EFFEE-BDAC-42D9-B9F2-BF5C90D01F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555" y="2478212"/>
            <a:ext cx="1697170" cy="3035470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C2909626-8203-4A4A-BF58-80E42D4B1851}"/>
              </a:ext>
            </a:extLst>
          </p:cNvPr>
          <p:cNvSpPr txBox="1"/>
          <p:nvPr/>
        </p:nvSpPr>
        <p:spPr>
          <a:xfrm>
            <a:off x="4588098" y="166459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pic>
        <p:nvPicPr>
          <p:cNvPr id="28" name="圖片 27">
            <a:extLst>
              <a:ext uri="{FF2B5EF4-FFF2-40B4-BE49-F238E27FC236}">
                <a16:creationId xmlns:a16="http://schemas.microsoft.com/office/drawing/2014/main" id="{7FF39A63-2E3C-4EE6-AD68-FECA3FD3C66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9" name="圖片 28">
            <a:extLst>
              <a:ext uri="{FF2B5EF4-FFF2-40B4-BE49-F238E27FC236}">
                <a16:creationId xmlns:a16="http://schemas.microsoft.com/office/drawing/2014/main" id="{89A6C44B-D878-49B4-A033-744A57C6068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30" name="圖片 29">
            <a:extLst>
              <a:ext uri="{FF2B5EF4-FFF2-40B4-BE49-F238E27FC236}">
                <a16:creationId xmlns:a16="http://schemas.microsoft.com/office/drawing/2014/main" id="{DD86C3CB-9C57-43E1-A27B-73ED725B1FC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31" name="圖片 30">
            <a:extLst>
              <a:ext uri="{FF2B5EF4-FFF2-40B4-BE49-F238E27FC236}">
                <a16:creationId xmlns:a16="http://schemas.microsoft.com/office/drawing/2014/main" id="{59BC8A38-7054-48E3-A1D9-B16DF96A9F5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1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932D47C-F483-4A3F-8C79-D3AE4ABEA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40544" y="1891558"/>
            <a:ext cx="6110911" cy="407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06091" y="1891558"/>
            <a:ext cx="2628355" cy="2628355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1D666C76-66AF-45AD-AB4A-008E1B0EA1F0}"/>
              </a:ext>
            </a:extLst>
          </p:cNvPr>
          <p:cNvSpPr txBox="1"/>
          <p:nvPr/>
        </p:nvSpPr>
        <p:spPr>
          <a:xfrm>
            <a:off x="1093327" y="1861402"/>
            <a:ext cx="1255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抬左手</a:t>
            </a: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E676B6D4-95ED-475E-AD9A-EB56343E36E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D01B2FE5-E2A0-4BC3-9863-6C72FC43F75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91CB4978-B84E-4324-9A65-2E82EE5A3C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5F212A37-7B8B-4D5E-9006-698DD297F66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1BFDAEF-BA67-4452-9626-99A46E6411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578172" y="1955292"/>
            <a:ext cx="2628355" cy="2628355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6B3BFE92-BE92-46C4-BF42-D48DACDAAA38}"/>
              </a:ext>
            </a:extLst>
          </p:cNvPr>
          <p:cNvSpPr txBox="1"/>
          <p:nvPr/>
        </p:nvSpPr>
        <p:spPr>
          <a:xfrm>
            <a:off x="9671804" y="1856741"/>
            <a:ext cx="1255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抬右手</a:t>
            </a:r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id="{D8C3E65E-59A6-4845-835F-25796F242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7438" y="89156"/>
            <a:ext cx="2792512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/>
              <a:t>示範：</a:t>
            </a:r>
            <a:br>
              <a:rPr lang="en-US" altLang="zh-TW" sz="4000" dirty="0"/>
            </a:br>
            <a:endParaRPr lang="zh-TW" altLang="en-US" sz="4000" dirty="0">
              <a:solidFill>
                <a:srgbClr val="0070C0"/>
              </a:solidFill>
            </a:endParaRPr>
          </a:p>
        </p:txBody>
      </p:sp>
      <p:sp>
        <p:nvSpPr>
          <p:cNvPr id="13" name="標題 1">
            <a:extLst>
              <a:ext uri="{FF2B5EF4-FFF2-40B4-BE49-F238E27FC236}">
                <a16:creationId xmlns:a16="http://schemas.microsoft.com/office/drawing/2014/main" id="{1744A9B3-8FD3-4EFD-A836-2429B390648E}"/>
              </a:ext>
            </a:extLst>
          </p:cNvPr>
          <p:cNvSpPr txBox="1">
            <a:spLocks/>
          </p:cNvSpPr>
          <p:nvPr/>
        </p:nvSpPr>
        <p:spPr>
          <a:xfrm>
            <a:off x="999079" y="6953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/>
              <a:t>請問下列食物符合哪種分類</a:t>
            </a:r>
          </a:p>
        </p:txBody>
      </p:sp>
    </p:spTree>
    <p:extLst>
      <p:ext uri="{BB962C8B-B14F-4D97-AF65-F5344CB8AC3E}">
        <p14:creationId xmlns:p14="http://schemas.microsoft.com/office/powerpoint/2010/main" val="214073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11" grpId="0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F7ABCDDA-69C2-415B-8100-6C68D2E14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47290" y="1762125"/>
            <a:ext cx="489742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圖片 25">
            <a:extLst>
              <a:ext uri="{FF2B5EF4-FFF2-40B4-BE49-F238E27FC236}">
                <a16:creationId xmlns:a16="http://schemas.microsoft.com/office/drawing/2014/main" id="{EC349A68-5C54-471C-A31B-CDB87D89F9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AD313B69-264C-4511-8B90-9CA91BD088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985" flipH="1">
            <a:off x="1239432" y="3403096"/>
            <a:ext cx="2709551" cy="2709551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7FA2C7FD-6B09-49B3-8BBA-5BA61E94F7DF}"/>
              </a:ext>
            </a:extLst>
          </p:cNvPr>
          <p:cNvSpPr txBox="1"/>
          <p:nvPr/>
        </p:nvSpPr>
        <p:spPr>
          <a:xfrm>
            <a:off x="2062619" y="3429000"/>
            <a:ext cx="1255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抬左腳</a:t>
            </a:r>
          </a:p>
        </p:txBody>
      </p:sp>
      <p:sp>
        <p:nvSpPr>
          <p:cNvPr id="23" name="標題 1">
            <a:extLst>
              <a:ext uri="{FF2B5EF4-FFF2-40B4-BE49-F238E27FC236}">
                <a16:creationId xmlns:a16="http://schemas.microsoft.com/office/drawing/2014/main" id="{D8C3E65E-59A6-4845-835F-25796F242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7438" y="89156"/>
            <a:ext cx="2792512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/>
              <a:t>示範：</a:t>
            </a:r>
            <a:br>
              <a:rPr lang="en-US" altLang="zh-TW" sz="4000" dirty="0"/>
            </a:br>
            <a:endParaRPr lang="zh-TW" altLang="en-US" sz="4000" dirty="0">
              <a:solidFill>
                <a:srgbClr val="0070C0"/>
              </a:solidFill>
            </a:endParaRPr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B9C1EA50-D472-4D64-A22F-9A762A76201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4" name="圖片 23">
            <a:extLst>
              <a:ext uri="{FF2B5EF4-FFF2-40B4-BE49-F238E27FC236}">
                <a16:creationId xmlns:a16="http://schemas.microsoft.com/office/drawing/2014/main" id="{8B1CD6D3-E014-4FE5-8374-E67C712DA16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7" name="圖片 26">
            <a:extLst>
              <a:ext uri="{FF2B5EF4-FFF2-40B4-BE49-F238E27FC236}">
                <a16:creationId xmlns:a16="http://schemas.microsoft.com/office/drawing/2014/main" id="{F58776B4-1A88-4607-B506-AF02E904496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sp>
        <p:nvSpPr>
          <p:cNvPr id="11" name="標題 1">
            <a:extLst>
              <a:ext uri="{FF2B5EF4-FFF2-40B4-BE49-F238E27FC236}">
                <a16:creationId xmlns:a16="http://schemas.microsoft.com/office/drawing/2014/main" id="{1744A9B3-8FD3-4EFD-A836-2429B390648E}"/>
              </a:ext>
            </a:extLst>
          </p:cNvPr>
          <p:cNvSpPr txBox="1">
            <a:spLocks/>
          </p:cNvSpPr>
          <p:nvPr/>
        </p:nvSpPr>
        <p:spPr>
          <a:xfrm>
            <a:off x="999079" y="6953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/>
              <a:t>請問下列食物符合哪種分類</a:t>
            </a:r>
          </a:p>
        </p:txBody>
      </p:sp>
    </p:spTree>
    <p:extLst>
      <p:ext uri="{BB962C8B-B14F-4D97-AF65-F5344CB8AC3E}">
        <p14:creationId xmlns:p14="http://schemas.microsoft.com/office/powerpoint/2010/main" val="3749672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744A9B3-8FD3-4EFD-A836-2429B3906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A2B32CB-1CFF-46F0-AB47-D0E3FAE92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40264" y="1840179"/>
            <a:ext cx="5511471" cy="393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D38390DE-767F-43C2-87FB-FE77AF1CBE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9CD90EAD-D93F-42A8-A255-4A6553DBC2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AD154716-B79F-4653-8AB8-4D1CB7F05C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9FB3B806-D4A5-4977-A737-9969CADBBBD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77FC255D-1ACA-4984-A93A-5EBA637B9D5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985" flipH="1">
            <a:off x="1228162" y="3408320"/>
            <a:ext cx="2979681" cy="2979681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25445" y="1180459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96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4D8FBE-A971-C146-A298-130F7BA897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45" y="1685460"/>
            <a:ext cx="6430298" cy="3544908"/>
          </a:xfrm>
          <a:prstGeom prst="rect">
            <a:avLst/>
          </a:prstGeom>
        </p:spPr>
      </p:pic>
      <p:sp>
        <p:nvSpPr>
          <p:cNvPr id="15" name="標題 1">
            <a:extLst>
              <a:ext uri="{FF2B5EF4-FFF2-40B4-BE49-F238E27FC236}">
                <a16:creationId xmlns:a16="http://schemas.microsoft.com/office/drawing/2014/main" id="{12884636-3B3C-43EB-8FC5-AAB475D6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93BCDEBC-C96F-47A8-BD20-090565C899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1015">
            <a:off x="7809776" y="3236114"/>
            <a:ext cx="2979681" cy="2979681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C47ABBC7-DFCB-4642-B0EF-D0551824944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45B9DAA5-719C-49B5-87E4-90A1B27BF47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1F7B196A-6602-41F4-871D-4F78E0C6338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DC81ADCD-F526-465A-BF2E-17BD8C072BE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02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>
            <a:extLst>
              <a:ext uri="{FF2B5EF4-FFF2-40B4-BE49-F238E27FC236}">
                <a16:creationId xmlns:a16="http://schemas.microsoft.com/office/drawing/2014/main" id="{458C774F-8959-44F2-8DD8-B53B5FB93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91166" y="1690688"/>
            <a:ext cx="5148186" cy="389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標題 1">
            <a:extLst>
              <a:ext uri="{FF2B5EF4-FFF2-40B4-BE49-F238E27FC236}">
                <a16:creationId xmlns:a16="http://schemas.microsoft.com/office/drawing/2014/main" id="{12884636-3B3C-43EB-8FC5-AAB475D6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B0DA3678-F5B2-46CF-92D3-DCE2F6C1A3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1015">
            <a:off x="7694037" y="3236113"/>
            <a:ext cx="2979681" cy="2979681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B2268EE4-BC6A-4B6E-8A50-F0EABA2729D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95425B66-5E17-47A8-9964-6C8E484999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FE25536F-F591-4872-9F3C-C3AD0B01266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4" name="圖片 23">
            <a:extLst>
              <a:ext uri="{FF2B5EF4-FFF2-40B4-BE49-F238E27FC236}">
                <a16:creationId xmlns:a16="http://schemas.microsoft.com/office/drawing/2014/main" id="{2EF2BE50-03F6-4FF2-B4B8-B803A09E97F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1BFDAEF-BA67-4452-9626-99A46E6411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101720" y="1357592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70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0AA251E8-311C-4594-9B87-488B347ED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65477" y="1955386"/>
            <a:ext cx="6074547" cy="3565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58F5EC50-0854-4CC4-9A54-4800194D9C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985" flipH="1">
            <a:off x="1228162" y="3408320"/>
            <a:ext cx="2979681" cy="2979681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ECE2314D-6208-4A31-94FE-2949AD1ECB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CD15BF39-0CFE-47AE-A3D2-44B992A4AD7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EC21FDFC-E68B-4289-BBB9-842E7A2A6DE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F9172852-1A42-4CC1-8449-68D8911A8A0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sp>
        <p:nvSpPr>
          <p:cNvPr id="12" name="標題 1">
            <a:extLst>
              <a:ext uri="{FF2B5EF4-FFF2-40B4-BE49-F238E27FC236}">
                <a16:creationId xmlns:a16="http://schemas.microsoft.com/office/drawing/2014/main" id="{12884636-3B3C-43EB-8FC5-AAB475D6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</p:spTree>
    <p:extLst>
      <p:ext uri="{BB962C8B-B14F-4D97-AF65-F5344CB8AC3E}">
        <p14:creationId xmlns:p14="http://schemas.microsoft.com/office/powerpoint/2010/main" val="1875627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C3BC52B5-9EF2-40F0-9CDC-83CC079FC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88852" y="2006282"/>
            <a:ext cx="5333972" cy="356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A2F7177C-8431-46A8-B385-5C94D896C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F4EB9009-2EC2-4B14-BDCA-99AD29DB6D9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7CC46197-933A-4F46-B9F7-B37DA0E11DB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0D203A65-C81C-4875-A851-119DF531DB3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55479" y="1158299"/>
            <a:ext cx="2628355" cy="2628355"/>
          </a:xfrm>
          <a:prstGeom prst="rect">
            <a:avLst/>
          </a:prstGeom>
        </p:spPr>
      </p:pic>
      <p:sp>
        <p:nvSpPr>
          <p:cNvPr id="10" name="標題 1">
            <a:extLst>
              <a:ext uri="{FF2B5EF4-FFF2-40B4-BE49-F238E27FC236}">
                <a16:creationId xmlns:a16="http://schemas.microsoft.com/office/drawing/2014/main" id="{12884636-3B3C-43EB-8FC5-AAB475D6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</p:spTree>
    <p:extLst>
      <p:ext uri="{BB962C8B-B14F-4D97-AF65-F5344CB8AC3E}">
        <p14:creationId xmlns:p14="http://schemas.microsoft.com/office/powerpoint/2010/main" val="395793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>
            <a:extLst>
              <a:ext uri="{FF2B5EF4-FFF2-40B4-BE49-F238E27FC236}">
                <a16:creationId xmlns:a16="http://schemas.microsoft.com/office/drawing/2014/main" id="{0C8C1B15-7054-4222-AC17-3F2D2FB1B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DB5C26D9-EBE7-459E-9769-7BB53A3E0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88440" y="1824957"/>
            <a:ext cx="6601492" cy="440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731069A0-6A18-46B8-8551-A5F157B33B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EEC72FCF-940F-4C74-8D0D-7DD74CC6881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A42D4C51-4281-4787-B198-A03B47A2F57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DEA10346-3DEA-4748-9A40-A88D66D145E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40926" y="1490963"/>
            <a:ext cx="2628355" cy="2628355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21BFDAEF-BA67-4452-9626-99A46E6411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613007" y="1554697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98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>
            <a:extLst>
              <a:ext uri="{FF2B5EF4-FFF2-40B4-BE49-F238E27FC236}">
                <a16:creationId xmlns:a16="http://schemas.microsoft.com/office/drawing/2014/main" id="{B6E1374C-CDF5-44B9-8844-861A47B39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850F7A21-5106-42D2-8879-64E74978F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86433" y="1847065"/>
            <a:ext cx="5419134" cy="394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BB1671EC-3EE7-4C28-868F-CAF8339608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4821EE58-09F8-4B07-894E-0C11D10B4D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652DEA52-A729-4D13-B200-19E401591FC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B681B831-2E27-4DAF-BD25-A2BDC4F1CA2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40926" y="1490963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180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>
            <a:extLst>
              <a:ext uri="{FF2B5EF4-FFF2-40B4-BE49-F238E27FC236}">
                <a16:creationId xmlns:a16="http://schemas.microsoft.com/office/drawing/2014/main" id="{12884636-3B3C-43EB-8FC5-AAB475D6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9EB90661-8059-4802-8937-017747E2C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50109" y="1955386"/>
            <a:ext cx="5159109" cy="344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96331703-DE8F-41AA-A964-568A85EA49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1015">
            <a:off x="7694037" y="3236113"/>
            <a:ext cx="2979681" cy="2979681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2F4E8CB4-2EFC-485A-9526-F367F4BD700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354C725C-0333-4F31-8AEC-392BA0EC1F4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29B58128-9D41-4DD7-B6E8-B9A5A0C3BC0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4" name="圖片 23">
            <a:extLst>
              <a:ext uri="{FF2B5EF4-FFF2-40B4-BE49-F238E27FC236}">
                <a16:creationId xmlns:a16="http://schemas.microsoft.com/office/drawing/2014/main" id="{FFDAECA3-F57E-460B-983F-CE48EA84CE1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1BFDAEF-BA67-4452-9626-99A46E6411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038397" y="1357592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68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>
            <a:extLst>
              <a:ext uri="{FF2B5EF4-FFF2-40B4-BE49-F238E27FC236}">
                <a16:creationId xmlns:a16="http://schemas.microsoft.com/office/drawing/2014/main" id="{90FD2DF1-D628-483A-A883-5558881C9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B650757B-FBD9-41DF-AA99-69C77F399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03655" y="2107173"/>
            <a:ext cx="5003819" cy="33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AF86C12F-1C3D-4EDD-B733-75128C9D59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7278F224-9883-459D-B7B1-BCA325FD855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1942E877-B3B0-4541-9E8F-2244BCF1BCE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9DB0F51E-085E-44A8-B9DA-7B1AA859B85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07355" y="1247123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52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E400BDE6-11B2-4E79-B235-A0324E802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56701" y="1924203"/>
            <a:ext cx="5078598" cy="300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標題 1">
            <a:extLst>
              <a:ext uri="{FF2B5EF4-FFF2-40B4-BE49-F238E27FC236}">
                <a16:creationId xmlns:a16="http://schemas.microsoft.com/office/drawing/2014/main" id="{02AC615F-FF19-4A29-B51C-7EFEEF50B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E3E1D91D-4188-462E-89BC-296057E35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985" flipH="1">
            <a:off x="1228162" y="3408320"/>
            <a:ext cx="2979681" cy="2979681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2AFD9C32-7F9A-42FF-99C8-FE03364167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D4C139EB-FF61-4A69-89CA-FB287E3489F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2EE9F58E-83C8-4C55-A01E-62C3277A2E7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837833FB-F0F5-4E68-A1BD-EB220F5633A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2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DCAF67C2-E822-4207-B315-1C32CA5E7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03328" y="1778237"/>
            <a:ext cx="5411344" cy="360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標題 1">
            <a:extLst>
              <a:ext uri="{FF2B5EF4-FFF2-40B4-BE49-F238E27FC236}">
                <a16:creationId xmlns:a16="http://schemas.microsoft.com/office/drawing/2014/main" id="{12884636-3B3C-43EB-8FC5-AAB475D6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B5F6EFB0-A96A-4BE9-8D5F-8C468D2DAC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1015">
            <a:off x="7694037" y="3236113"/>
            <a:ext cx="2979681" cy="2979681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A3B41513-EACB-49EB-88C1-089C3CA91E0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0579BFB6-CD96-4D0E-B7A4-4632E25F13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DA368AA0-DE81-40FB-B576-BBA2F12070A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4" name="圖片 23">
            <a:extLst>
              <a:ext uri="{FF2B5EF4-FFF2-40B4-BE49-F238E27FC236}">
                <a16:creationId xmlns:a16="http://schemas.microsoft.com/office/drawing/2014/main" id="{C29F6E44-E8C6-4204-9A1B-2FF4B2B0DDE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1BFDAEF-BA67-4452-9626-99A46E6411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038397" y="1357592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38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>
            <a:extLst>
              <a:ext uri="{FF2B5EF4-FFF2-40B4-BE49-F238E27FC236}">
                <a16:creationId xmlns:a16="http://schemas.microsoft.com/office/drawing/2014/main" id="{5BF7D550-42E1-41BE-B7B1-F619BF8AD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69152" y="1690688"/>
            <a:ext cx="5245519" cy="435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標題 1">
            <a:extLst>
              <a:ext uri="{FF2B5EF4-FFF2-40B4-BE49-F238E27FC236}">
                <a16:creationId xmlns:a16="http://schemas.microsoft.com/office/drawing/2014/main" id="{0C8C1B15-7054-4222-AC17-3F2D2FB1B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34CD83FD-13B2-4EE4-92BF-88EC85F523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B14FA48D-593F-4C74-B30C-5EB553F7837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D5E82031-FF0C-4683-9E24-5978296966D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4" name="圖片 23">
            <a:extLst>
              <a:ext uri="{FF2B5EF4-FFF2-40B4-BE49-F238E27FC236}">
                <a16:creationId xmlns:a16="http://schemas.microsoft.com/office/drawing/2014/main" id="{7CF61807-74AD-49FE-ABD5-37CD25263B8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07355" y="1247123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8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D3285B37-B8A7-4CAD-BCC3-B35D6E1A5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50334" y="1856741"/>
            <a:ext cx="6291331" cy="417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標題 1">
            <a:extLst>
              <a:ext uri="{FF2B5EF4-FFF2-40B4-BE49-F238E27FC236}">
                <a16:creationId xmlns:a16="http://schemas.microsoft.com/office/drawing/2014/main" id="{0C8C1B15-7054-4222-AC17-3F2D2FB1B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dirty="0"/>
              <a:t>請問下列食物符合哪種分類</a:t>
            </a: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140387CA-8BD6-45BC-9464-88CED2F60D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95E80BA6-AD0C-4028-92F0-E8A549AB057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883E14C5-7640-4A20-9445-A7F6C11897B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0C9651B2-08DE-41AE-8B73-1F8B855006F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07355" y="1247123"/>
            <a:ext cx="2628355" cy="2628355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1BFDAEF-BA67-4452-9626-99A46E6411B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038397" y="1357592"/>
            <a:ext cx="2628355" cy="262835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825893" y="5197710"/>
            <a:ext cx="14157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dirty="0">
                <a:solidFill>
                  <a:srgbClr val="002060"/>
                </a:solidFill>
              </a:rPr>
              <a:t>優格</a:t>
            </a:r>
            <a:endParaRPr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50397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1CD74B-5156-1547-81E8-3D815FDB5D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483" y="1800836"/>
            <a:ext cx="6154334" cy="3397297"/>
          </a:xfrm>
          <a:prstGeom prst="rect">
            <a:avLst/>
          </a:prstGeom>
        </p:spPr>
      </p:pic>
      <p:sp>
        <p:nvSpPr>
          <p:cNvPr id="15" name="標題 1">
            <a:extLst>
              <a:ext uri="{FF2B5EF4-FFF2-40B4-BE49-F238E27FC236}">
                <a16:creationId xmlns:a16="http://schemas.microsoft.com/office/drawing/2014/main" id="{12884636-3B3C-43EB-8FC5-AAB475D6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5E9C64D2-B662-4797-88F4-4909C6033A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1015">
            <a:off x="7694037" y="3236113"/>
            <a:ext cx="2979681" cy="2979681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2B231DD2-012C-4400-A220-D97A27405B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8324C3AF-4EA8-4692-8BFF-C18D23F143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73A63949-53CE-4DED-8850-3BFC885CBD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57CA6FA1-1C29-4AF3-9B0D-0F6C15A9646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59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1">
            <a:extLst>
              <a:ext uri="{FF2B5EF4-FFF2-40B4-BE49-F238E27FC236}">
                <a16:creationId xmlns:a16="http://schemas.microsoft.com/office/drawing/2014/main" id="{26272606-9C39-4347-B592-5109C530F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762BA72-63CD-477B-A2EE-03F2DE6EC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48015" y="1404938"/>
            <a:ext cx="4295969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BDD0C01D-F66B-47CD-BEA1-89AE036355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985" flipH="1">
            <a:off x="1228162" y="3408320"/>
            <a:ext cx="2979681" cy="2979681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95839EA2-743C-46F0-90D3-18753BF5B5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DC2CCF41-96C2-427D-8E79-E112AA4970E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1E7F5627-587D-4216-A152-7ADD15F6B7D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6CD71D90-8161-4CEA-8036-CFDCACF11B3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70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>
            <a:extLst>
              <a:ext uri="{FF2B5EF4-FFF2-40B4-BE49-F238E27FC236}">
                <a16:creationId xmlns:a16="http://schemas.microsoft.com/office/drawing/2014/main" id="{1E1407A4-407C-48A6-9632-31AC052D6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19" name="Picture 8">
            <a:extLst>
              <a:ext uri="{FF2B5EF4-FFF2-40B4-BE49-F238E27FC236}">
                <a16:creationId xmlns:a16="http://schemas.microsoft.com/office/drawing/2014/main" id="{2B179645-6B2D-44BD-84B6-13766503C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4" b="3394"/>
          <a:stretch/>
        </p:blipFill>
        <p:spPr bwMode="auto">
          <a:xfrm>
            <a:off x="2614020" y="1612731"/>
            <a:ext cx="6910361" cy="430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92B2E96D-03FC-4826-81C0-96FC8BFBF1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5B2F3BC9-5577-41CB-A089-7D31966B5D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4BFD7BB5-7FE4-402A-85EB-A038A6678F5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4" name="圖片 23">
            <a:extLst>
              <a:ext uri="{FF2B5EF4-FFF2-40B4-BE49-F238E27FC236}">
                <a16:creationId xmlns:a16="http://schemas.microsoft.com/office/drawing/2014/main" id="{F38D7780-4F4D-4300-8012-F67F6411E97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07355" y="1247123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7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>
            <a:extLst>
              <a:ext uri="{FF2B5EF4-FFF2-40B4-BE49-F238E27FC236}">
                <a16:creationId xmlns:a16="http://schemas.microsoft.com/office/drawing/2014/main" id="{12884636-3B3C-43EB-8FC5-AAB475D6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A8925910-D491-416C-A334-35850A1390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AE3FF1CE-A416-4E16-B6F7-E414E68DB8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6F1C3A46-9D01-4B03-B173-D43500FB86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276FE30E-6D2C-451C-AB88-BB31524C56B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83B3EF-F047-834C-8AF0-AD9BC84DCE9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849" y="2276880"/>
            <a:ext cx="5281812" cy="2804502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D9B1BD58-7F42-4E34-BAEE-3B9BE145708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1015">
            <a:off x="7694037" y="3236113"/>
            <a:ext cx="2979681" cy="297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85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>
            <a:extLst>
              <a:ext uri="{FF2B5EF4-FFF2-40B4-BE49-F238E27FC236}">
                <a16:creationId xmlns:a16="http://schemas.microsoft.com/office/drawing/2014/main" id="{0C8C1B15-7054-4222-AC17-3F2D2FB1B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665F98AC-7052-473A-AE8B-1DA754783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14025" y="1845839"/>
            <a:ext cx="5563949" cy="370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EC3A0233-9C01-4A62-8B9E-1581EDBDF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29B38195-1E21-464B-B701-6BDE1459058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ACD8AAD3-B1BA-41BD-A8DA-DE411071870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C56DFA8A-CA23-4401-808B-4659C518FCC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2188B92F-1DBC-49B7-B33B-866FDE761A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07355" y="1247123"/>
            <a:ext cx="2628355" cy="2628355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1BFDAEF-BA67-4452-9626-99A46E6411B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038397" y="1357592"/>
            <a:ext cx="2628355" cy="262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74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>
            <a:extLst>
              <a:ext uri="{FF2B5EF4-FFF2-40B4-BE49-F238E27FC236}">
                <a16:creationId xmlns:a16="http://schemas.microsoft.com/office/drawing/2014/main" id="{0C8C1B15-7054-4222-AC17-3F2D2FB1B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請問下列食物符合哪種分類</a:t>
            </a: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81A9F31D-2297-4083-AF4C-A7DB27BBE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82859" y="2188704"/>
            <a:ext cx="5518091" cy="367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FF0DD0A7-7210-4AF7-AA5D-57FDD832E9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1015">
            <a:off x="7694037" y="3236113"/>
            <a:ext cx="2979681" cy="2979681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966F99EA-773B-4126-A5CE-161E75913F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721" y="4757871"/>
            <a:ext cx="1996717" cy="198113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C5A1844F-4A30-476B-BC3D-9A94AA21161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362579" y="47850"/>
            <a:ext cx="1766489" cy="1808891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F8923F12-76C7-41A8-BE52-7D294E221F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33220" y="49531"/>
            <a:ext cx="1931720" cy="1905855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31F0141A-2B33-4190-A8A6-4355D7454B9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299649" y="4876862"/>
            <a:ext cx="1892351" cy="198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654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DF0005F-6C1B-455C-8D7F-A68A04B70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796" y="719351"/>
            <a:ext cx="3413469" cy="1325563"/>
          </a:xfrm>
        </p:spPr>
        <p:txBody>
          <a:bodyPr/>
          <a:lstStyle/>
          <a:p>
            <a:r>
              <a:rPr lang="zh-TW" altLang="en-US" dirty="0"/>
              <a:t>活動結束！！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E74DD5-E304-40D2-B9EF-828FBF8E32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4796" y="2346035"/>
            <a:ext cx="4202054" cy="12639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dirty="0"/>
              <a:t>營養多用心</a:t>
            </a:r>
            <a:endParaRPr lang="en-US" altLang="zh-TW" sz="4400" dirty="0"/>
          </a:p>
          <a:p>
            <a:pPr>
              <a:lnSpc>
                <a:spcPct val="150000"/>
              </a:lnSpc>
            </a:pPr>
            <a:r>
              <a:rPr lang="zh-TW" altLang="en-US" sz="4400" dirty="0"/>
              <a:t>身體不操心</a:t>
            </a:r>
            <a:endParaRPr lang="en-US" altLang="zh-TW" sz="4400" dirty="0"/>
          </a:p>
        </p:txBody>
      </p:sp>
      <p:pic>
        <p:nvPicPr>
          <p:cNvPr id="5122" name="Picture 2" descr="相關圖片">
            <a:extLst>
              <a:ext uri="{FF2B5EF4-FFF2-40B4-BE49-F238E27FC236}">
                <a16:creationId xmlns:a16="http://schemas.microsoft.com/office/drawing/2014/main" id="{A85FD57A-7BD7-4B52-AB2A-D19254E13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686" y="992026"/>
            <a:ext cx="5524218" cy="523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80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">
      <a:majorFont>
        <a:latin typeface="Calibri Light"/>
        <a:ea typeface="Noto Sans CJK TC Black"/>
        <a:cs typeface=""/>
      </a:majorFont>
      <a:minorFont>
        <a:latin typeface="Calibri"/>
        <a:ea typeface="Noto Sans CJK TC Black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417</Words>
  <Application>Microsoft Macintosh PowerPoint</Application>
  <PresentationFormat>Widescreen</PresentationFormat>
  <Paragraphs>69</Paragraphs>
  <Slides>25</Slides>
  <Notes>14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Noto Sans CJK TC Black</vt:lpstr>
      <vt:lpstr>新細明體</vt:lpstr>
      <vt:lpstr>華康儷粗圓(P)</vt:lpstr>
      <vt:lpstr>Arial</vt:lpstr>
      <vt:lpstr>Calibri</vt:lpstr>
      <vt:lpstr>Office 佈景主題</vt:lpstr>
      <vt:lpstr>營養標示 動手動腳大作戰</vt:lpstr>
      <vt:lpstr>營養標示動手動腳大作戰</vt:lpstr>
      <vt:lpstr>借我您的手和腳 坐著站著都可以玩喔！ (站著要注意平衡安全)</vt:lpstr>
      <vt:lpstr>示範： </vt:lpstr>
      <vt:lpstr>示範： 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請問下列食物符合哪種分類</vt:lpstr>
      <vt:lpstr>活動結束！！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顏色大考驗</dc:title>
  <dc:creator>鍾孟修</dc:creator>
  <cp:lastModifiedBy>Shelly Huang</cp:lastModifiedBy>
  <cp:revision>55</cp:revision>
  <dcterms:created xsi:type="dcterms:W3CDTF">2018-02-01T05:40:30Z</dcterms:created>
  <dcterms:modified xsi:type="dcterms:W3CDTF">2021-10-12T10:00:53Z</dcterms:modified>
</cp:coreProperties>
</file>