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845" r:id="rId2"/>
    <p:sldId id="5291" r:id="rId3"/>
    <p:sldId id="5292" r:id="rId4"/>
    <p:sldId id="5335" r:id="rId5"/>
    <p:sldId id="5310" r:id="rId6"/>
    <p:sldId id="5314" r:id="rId7"/>
    <p:sldId id="5315" r:id="rId8"/>
    <p:sldId id="5318" r:id="rId9"/>
    <p:sldId id="5317" r:id="rId10"/>
    <p:sldId id="5319" r:id="rId11"/>
    <p:sldId id="6487" r:id="rId12"/>
    <p:sldId id="6488" r:id="rId13"/>
    <p:sldId id="5327" r:id="rId14"/>
    <p:sldId id="6495" r:id="rId15"/>
    <p:sldId id="6496" r:id="rId16"/>
    <p:sldId id="5325" r:id="rId17"/>
    <p:sldId id="6493" r:id="rId18"/>
    <p:sldId id="5313" r:id="rId19"/>
    <p:sldId id="5334" r:id="rId20"/>
    <p:sldId id="790" r:id="rId21"/>
    <p:sldId id="6498" r:id="rId22"/>
    <p:sldId id="6499" r:id="rId23"/>
    <p:sldId id="5312" r:id="rId24"/>
    <p:sldId id="5328" r:id="rId25"/>
    <p:sldId id="5329" r:id="rId26"/>
    <p:sldId id="6500" r:id="rId27"/>
    <p:sldId id="5330" r:id="rId28"/>
    <p:sldId id="5331" r:id="rId29"/>
    <p:sldId id="5332" r:id="rId30"/>
    <p:sldId id="5311" r:id="rId31"/>
    <p:sldId id="6501" r:id="rId32"/>
    <p:sldId id="5309" r:id="rId33"/>
    <p:sldId id="849" r:id="rId34"/>
    <p:sldId id="5293" r:id="rId35"/>
    <p:sldId id="5294" r:id="rId36"/>
    <p:sldId id="5295" r:id="rId37"/>
    <p:sldId id="5296" r:id="rId38"/>
    <p:sldId id="5298" r:id="rId39"/>
    <p:sldId id="5299" r:id="rId40"/>
    <p:sldId id="5300" r:id="rId41"/>
    <p:sldId id="5337" r:id="rId42"/>
    <p:sldId id="5336" r:id="rId43"/>
    <p:sldId id="5338" r:id="rId44"/>
    <p:sldId id="6524" r:id="rId45"/>
    <p:sldId id="6525" r:id="rId46"/>
    <p:sldId id="6526" r:id="rId47"/>
    <p:sldId id="6527" r:id="rId48"/>
    <p:sldId id="5339" r:id="rId49"/>
    <p:sldId id="6438" r:id="rId50"/>
    <p:sldId id="6532" r:id="rId51"/>
    <p:sldId id="6539" r:id="rId5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8C397B"/>
    <a:srgbClr val="E6E6E6"/>
    <a:srgbClr val="65677F"/>
    <a:srgbClr val="F0C206"/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74" autoAdjust="0"/>
    <p:restoredTop sz="82025" autoAdjust="0"/>
  </p:normalViewPr>
  <p:slideViewPr>
    <p:cSldViewPr snapToGrid="0" showGuides="1">
      <p:cViewPr varScale="1">
        <p:scale>
          <a:sx n="102" d="100"/>
          <a:sy n="102" d="100"/>
        </p:scale>
        <p:origin x="1136" y="184"/>
      </p:cViewPr>
      <p:guideLst>
        <p:guide orient="horz" pos="2115"/>
        <p:guide pos="384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0CA91EF-385F-42A3-A7EB-40B9EC7A071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1DDCE41-AD29-4C5F-87A2-5303BE8C088F}">
      <dgm:prSet custT="1"/>
      <dgm:spPr/>
      <dgm:t>
        <a:bodyPr/>
        <a:lstStyle/>
        <a:p>
          <a:r>
            <a:rPr lang="zh-TW" sz="3600" dirty="0"/>
            <a:t>完成</a:t>
          </a:r>
          <a:endParaRPr lang="en-US" sz="3600" dirty="0"/>
        </a:p>
      </dgm:t>
    </dgm:pt>
    <dgm:pt modelId="{26C62B2D-D787-4C4B-A618-78659C51FC59}" type="parTrans" cxnId="{AF498C17-FAC7-4B08-8DA3-4B98D845AA5E}">
      <dgm:prSet/>
      <dgm:spPr/>
      <dgm:t>
        <a:bodyPr/>
        <a:lstStyle/>
        <a:p>
          <a:endParaRPr lang="en-US" sz="2800"/>
        </a:p>
      </dgm:t>
    </dgm:pt>
    <dgm:pt modelId="{BDDE6230-B9DE-4920-BEF3-A74C387451B3}" type="sibTrans" cxnId="{AF498C17-FAC7-4B08-8DA3-4B98D845AA5E}">
      <dgm:prSet/>
      <dgm:spPr/>
      <dgm:t>
        <a:bodyPr/>
        <a:lstStyle/>
        <a:p>
          <a:endParaRPr lang="en-US" sz="2800"/>
        </a:p>
      </dgm:t>
    </dgm:pt>
    <dgm:pt modelId="{C027B8B7-4637-4F83-82A7-21C6735EC575}">
      <dgm:prSet custT="1"/>
      <dgm:spPr/>
      <dgm:t>
        <a:bodyPr/>
        <a:lstStyle/>
        <a:p>
          <a:r>
            <a:rPr lang="zh-TW" sz="3600"/>
            <a:t>部分完成</a:t>
          </a:r>
          <a:endParaRPr lang="en-US" sz="3600"/>
        </a:p>
      </dgm:t>
    </dgm:pt>
    <dgm:pt modelId="{74E79A42-C8A9-4FC8-A90B-8D1B55536541}" type="parTrans" cxnId="{95410AC9-2103-45D1-8E6A-C68C961AFB40}">
      <dgm:prSet/>
      <dgm:spPr/>
      <dgm:t>
        <a:bodyPr/>
        <a:lstStyle/>
        <a:p>
          <a:endParaRPr lang="en-US" sz="2800"/>
        </a:p>
      </dgm:t>
    </dgm:pt>
    <dgm:pt modelId="{D38620BA-4C99-4D3F-8248-7F882B14EF48}" type="sibTrans" cxnId="{95410AC9-2103-45D1-8E6A-C68C961AFB40}">
      <dgm:prSet/>
      <dgm:spPr/>
      <dgm:t>
        <a:bodyPr/>
        <a:lstStyle/>
        <a:p>
          <a:endParaRPr lang="en-US" sz="2800"/>
        </a:p>
      </dgm:t>
    </dgm:pt>
    <dgm:pt modelId="{5BA902F7-3D92-4C0D-B733-CB6EB1360672}">
      <dgm:prSet custT="1"/>
      <dgm:spPr/>
      <dgm:t>
        <a:bodyPr/>
        <a:lstStyle/>
        <a:p>
          <a:r>
            <a:rPr lang="zh-TW" sz="3600"/>
            <a:t>沒有執行</a:t>
          </a:r>
          <a:endParaRPr lang="en-US" sz="3600"/>
        </a:p>
      </dgm:t>
    </dgm:pt>
    <dgm:pt modelId="{D8494F47-6ADD-4BE7-8754-BF2BEA63806F}" type="parTrans" cxnId="{80964767-B4C2-42FA-B7D8-E65B9BDD7D63}">
      <dgm:prSet/>
      <dgm:spPr/>
      <dgm:t>
        <a:bodyPr/>
        <a:lstStyle/>
        <a:p>
          <a:endParaRPr lang="en-US" sz="2800"/>
        </a:p>
      </dgm:t>
    </dgm:pt>
    <dgm:pt modelId="{E98F7A65-F72A-469E-B2CC-3115111F7FCA}" type="sibTrans" cxnId="{80964767-B4C2-42FA-B7D8-E65B9BDD7D63}">
      <dgm:prSet/>
      <dgm:spPr/>
      <dgm:t>
        <a:bodyPr/>
        <a:lstStyle/>
        <a:p>
          <a:endParaRPr lang="en-US" sz="2800"/>
        </a:p>
      </dgm:t>
    </dgm:pt>
    <dgm:pt modelId="{9117E3E0-4581-4A81-9DB2-D3E980F4EEA6}">
      <dgm:prSet custT="1"/>
      <dgm:spPr/>
      <dgm:t>
        <a:bodyPr/>
        <a:lstStyle/>
        <a:p>
          <a:r>
            <a:rPr lang="zh-TW" sz="3600"/>
            <a:t>更改計畫方式</a:t>
          </a:r>
          <a:endParaRPr lang="en-US" sz="3600"/>
        </a:p>
      </dgm:t>
    </dgm:pt>
    <dgm:pt modelId="{E7A92146-9570-4ACB-98DC-93B36AF439D4}" type="parTrans" cxnId="{0858E788-E7DD-4418-9057-544C405531A7}">
      <dgm:prSet/>
      <dgm:spPr/>
      <dgm:t>
        <a:bodyPr/>
        <a:lstStyle/>
        <a:p>
          <a:endParaRPr lang="en-US" sz="2800"/>
        </a:p>
      </dgm:t>
    </dgm:pt>
    <dgm:pt modelId="{CF826AD3-16A0-440A-A414-02AC2CB18BF8}" type="sibTrans" cxnId="{0858E788-E7DD-4418-9057-544C405531A7}">
      <dgm:prSet/>
      <dgm:spPr/>
      <dgm:t>
        <a:bodyPr/>
        <a:lstStyle/>
        <a:p>
          <a:endParaRPr lang="en-US" sz="2800"/>
        </a:p>
      </dgm:t>
    </dgm:pt>
    <dgm:pt modelId="{5F204794-B543-4434-8D65-C31662F423E0}" type="pres">
      <dgm:prSet presAssocID="{10CA91EF-385F-42A3-A7EB-40B9EC7A071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02C50E3-D313-4749-8B47-8A03F92C2F48}" type="pres">
      <dgm:prSet presAssocID="{11DDCE41-AD29-4C5F-87A2-5303BE8C088F}" presName="hierRoot1" presStyleCnt="0"/>
      <dgm:spPr/>
    </dgm:pt>
    <dgm:pt modelId="{9F6E8621-B831-4F77-9AC5-2F6F79B9179D}" type="pres">
      <dgm:prSet presAssocID="{11DDCE41-AD29-4C5F-87A2-5303BE8C088F}" presName="composite" presStyleCnt="0"/>
      <dgm:spPr/>
    </dgm:pt>
    <dgm:pt modelId="{75F76B30-B421-4C7D-B84E-B3D3A56F3FE1}" type="pres">
      <dgm:prSet presAssocID="{11DDCE41-AD29-4C5F-87A2-5303BE8C088F}" presName="background" presStyleLbl="node0" presStyleIdx="0" presStyleCnt="4"/>
      <dgm:spPr/>
    </dgm:pt>
    <dgm:pt modelId="{28EC36AD-298E-422A-8163-9BC7D7417F71}" type="pres">
      <dgm:prSet presAssocID="{11DDCE41-AD29-4C5F-87A2-5303BE8C088F}" presName="text" presStyleLbl="fgAcc0" presStyleIdx="0" presStyleCnt="4">
        <dgm:presLayoutVars>
          <dgm:chPref val="3"/>
        </dgm:presLayoutVars>
      </dgm:prSet>
      <dgm:spPr/>
    </dgm:pt>
    <dgm:pt modelId="{36153291-3407-4829-8FB3-E87738E7329A}" type="pres">
      <dgm:prSet presAssocID="{11DDCE41-AD29-4C5F-87A2-5303BE8C088F}" presName="hierChild2" presStyleCnt="0"/>
      <dgm:spPr/>
    </dgm:pt>
    <dgm:pt modelId="{B68DC0F6-CEBE-4A4E-9CE0-A7D55A4BE3A5}" type="pres">
      <dgm:prSet presAssocID="{C027B8B7-4637-4F83-82A7-21C6735EC575}" presName="hierRoot1" presStyleCnt="0"/>
      <dgm:spPr/>
    </dgm:pt>
    <dgm:pt modelId="{DEE3B0B4-D9C2-47B6-8700-DDF3E0792B64}" type="pres">
      <dgm:prSet presAssocID="{C027B8B7-4637-4F83-82A7-21C6735EC575}" presName="composite" presStyleCnt="0"/>
      <dgm:spPr/>
    </dgm:pt>
    <dgm:pt modelId="{F5172791-B413-4694-8937-5E0FD6C4029B}" type="pres">
      <dgm:prSet presAssocID="{C027B8B7-4637-4F83-82A7-21C6735EC575}" presName="background" presStyleLbl="node0" presStyleIdx="1" presStyleCnt="4"/>
      <dgm:spPr/>
    </dgm:pt>
    <dgm:pt modelId="{4269326A-ABE9-4661-ACA5-EF3899F94784}" type="pres">
      <dgm:prSet presAssocID="{C027B8B7-4637-4F83-82A7-21C6735EC575}" presName="text" presStyleLbl="fgAcc0" presStyleIdx="1" presStyleCnt="4">
        <dgm:presLayoutVars>
          <dgm:chPref val="3"/>
        </dgm:presLayoutVars>
      </dgm:prSet>
      <dgm:spPr/>
    </dgm:pt>
    <dgm:pt modelId="{44F8E66F-798A-4FB3-8888-F329EDFA7E0D}" type="pres">
      <dgm:prSet presAssocID="{C027B8B7-4637-4F83-82A7-21C6735EC575}" presName="hierChild2" presStyleCnt="0"/>
      <dgm:spPr/>
    </dgm:pt>
    <dgm:pt modelId="{F4E12B70-B7CE-4411-BD66-CEDF67A0CD6D}" type="pres">
      <dgm:prSet presAssocID="{5BA902F7-3D92-4C0D-B733-CB6EB1360672}" presName="hierRoot1" presStyleCnt="0"/>
      <dgm:spPr/>
    </dgm:pt>
    <dgm:pt modelId="{0A7352F5-BB64-4889-AAFF-FB37FDDFF069}" type="pres">
      <dgm:prSet presAssocID="{5BA902F7-3D92-4C0D-B733-CB6EB1360672}" presName="composite" presStyleCnt="0"/>
      <dgm:spPr/>
    </dgm:pt>
    <dgm:pt modelId="{2358F027-4E4D-4446-AC88-ADEE3DF282A0}" type="pres">
      <dgm:prSet presAssocID="{5BA902F7-3D92-4C0D-B733-CB6EB1360672}" presName="background" presStyleLbl="node0" presStyleIdx="2" presStyleCnt="4"/>
      <dgm:spPr/>
    </dgm:pt>
    <dgm:pt modelId="{49A0E825-786D-493A-AF50-7373C12DDC70}" type="pres">
      <dgm:prSet presAssocID="{5BA902F7-3D92-4C0D-B733-CB6EB1360672}" presName="text" presStyleLbl="fgAcc0" presStyleIdx="2" presStyleCnt="4">
        <dgm:presLayoutVars>
          <dgm:chPref val="3"/>
        </dgm:presLayoutVars>
      </dgm:prSet>
      <dgm:spPr/>
    </dgm:pt>
    <dgm:pt modelId="{CBAF9060-2B4E-4701-8DF5-714DF429D9CF}" type="pres">
      <dgm:prSet presAssocID="{5BA902F7-3D92-4C0D-B733-CB6EB1360672}" presName="hierChild2" presStyleCnt="0"/>
      <dgm:spPr/>
    </dgm:pt>
    <dgm:pt modelId="{F5C7CBFE-AB0F-4CB7-B0A7-D68F43EC5F29}" type="pres">
      <dgm:prSet presAssocID="{9117E3E0-4581-4A81-9DB2-D3E980F4EEA6}" presName="hierRoot1" presStyleCnt="0"/>
      <dgm:spPr/>
    </dgm:pt>
    <dgm:pt modelId="{ED1DFBE2-BB5B-4D00-BB46-C72457206C0B}" type="pres">
      <dgm:prSet presAssocID="{9117E3E0-4581-4A81-9DB2-D3E980F4EEA6}" presName="composite" presStyleCnt="0"/>
      <dgm:spPr/>
    </dgm:pt>
    <dgm:pt modelId="{63BE3382-E2AB-45B1-8CD9-2271E0EDA007}" type="pres">
      <dgm:prSet presAssocID="{9117E3E0-4581-4A81-9DB2-D3E980F4EEA6}" presName="background" presStyleLbl="node0" presStyleIdx="3" presStyleCnt="4"/>
      <dgm:spPr/>
    </dgm:pt>
    <dgm:pt modelId="{037CA9C6-E606-4F66-AD52-1C85ED67B25D}" type="pres">
      <dgm:prSet presAssocID="{9117E3E0-4581-4A81-9DB2-D3E980F4EEA6}" presName="text" presStyleLbl="fgAcc0" presStyleIdx="3" presStyleCnt="4">
        <dgm:presLayoutVars>
          <dgm:chPref val="3"/>
        </dgm:presLayoutVars>
      </dgm:prSet>
      <dgm:spPr/>
    </dgm:pt>
    <dgm:pt modelId="{65AD260C-FFC5-48C4-9A08-B0BBB2AB2EF7}" type="pres">
      <dgm:prSet presAssocID="{9117E3E0-4581-4A81-9DB2-D3E980F4EEA6}" presName="hierChild2" presStyleCnt="0"/>
      <dgm:spPr/>
    </dgm:pt>
  </dgm:ptLst>
  <dgm:cxnLst>
    <dgm:cxn modelId="{AF498C17-FAC7-4B08-8DA3-4B98D845AA5E}" srcId="{10CA91EF-385F-42A3-A7EB-40B9EC7A0713}" destId="{11DDCE41-AD29-4C5F-87A2-5303BE8C088F}" srcOrd="0" destOrd="0" parTransId="{26C62B2D-D787-4C4B-A618-78659C51FC59}" sibTransId="{BDDE6230-B9DE-4920-BEF3-A74C387451B3}"/>
    <dgm:cxn modelId="{4154BF55-9194-41A0-B6E7-AF982BA36FD3}" type="presOf" srcId="{11DDCE41-AD29-4C5F-87A2-5303BE8C088F}" destId="{28EC36AD-298E-422A-8163-9BC7D7417F71}" srcOrd="0" destOrd="0" presId="urn:microsoft.com/office/officeart/2005/8/layout/hierarchy1"/>
    <dgm:cxn modelId="{162BA862-3C3C-452A-98C6-9B2EF2D554B0}" type="presOf" srcId="{C027B8B7-4637-4F83-82A7-21C6735EC575}" destId="{4269326A-ABE9-4661-ACA5-EF3899F94784}" srcOrd="0" destOrd="0" presId="urn:microsoft.com/office/officeart/2005/8/layout/hierarchy1"/>
    <dgm:cxn modelId="{80964767-B4C2-42FA-B7D8-E65B9BDD7D63}" srcId="{10CA91EF-385F-42A3-A7EB-40B9EC7A0713}" destId="{5BA902F7-3D92-4C0D-B733-CB6EB1360672}" srcOrd="2" destOrd="0" parTransId="{D8494F47-6ADD-4BE7-8754-BF2BEA63806F}" sibTransId="{E98F7A65-F72A-469E-B2CC-3115111F7FCA}"/>
    <dgm:cxn modelId="{0858E788-E7DD-4418-9057-544C405531A7}" srcId="{10CA91EF-385F-42A3-A7EB-40B9EC7A0713}" destId="{9117E3E0-4581-4A81-9DB2-D3E980F4EEA6}" srcOrd="3" destOrd="0" parTransId="{E7A92146-9570-4ACB-98DC-93B36AF439D4}" sibTransId="{CF826AD3-16A0-440A-A414-02AC2CB18BF8}"/>
    <dgm:cxn modelId="{95410AC9-2103-45D1-8E6A-C68C961AFB40}" srcId="{10CA91EF-385F-42A3-A7EB-40B9EC7A0713}" destId="{C027B8B7-4637-4F83-82A7-21C6735EC575}" srcOrd="1" destOrd="0" parTransId="{74E79A42-C8A9-4FC8-A90B-8D1B55536541}" sibTransId="{D38620BA-4C99-4D3F-8248-7F882B14EF48}"/>
    <dgm:cxn modelId="{76ACDFCD-B028-4448-B805-C0BC3E47739C}" type="presOf" srcId="{5BA902F7-3D92-4C0D-B733-CB6EB1360672}" destId="{49A0E825-786D-493A-AF50-7373C12DDC70}" srcOrd="0" destOrd="0" presId="urn:microsoft.com/office/officeart/2005/8/layout/hierarchy1"/>
    <dgm:cxn modelId="{7037ADDB-B67A-4563-897E-C4F6E955C3FF}" type="presOf" srcId="{10CA91EF-385F-42A3-A7EB-40B9EC7A0713}" destId="{5F204794-B543-4434-8D65-C31662F423E0}" srcOrd="0" destOrd="0" presId="urn:microsoft.com/office/officeart/2005/8/layout/hierarchy1"/>
    <dgm:cxn modelId="{C6310BF9-3322-4D7C-90EA-20649617C0C2}" type="presOf" srcId="{9117E3E0-4581-4A81-9DB2-D3E980F4EEA6}" destId="{037CA9C6-E606-4F66-AD52-1C85ED67B25D}" srcOrd="0" destOrd="0" presId="urn:microsoft.com/office/officeart/2005/8/layout/hierarchy1"/>
    <dgm:cxn modelId="{D5E78E7B-3FE3-40C5-9C39-695FB07E6142}" type="presParOf" srcId="{5F204794-B543-4434-8D65-C31662F423E0}" destId="{D02C50E3-D313-4749-8B47-8A03F92C2F48}" srcOrd="0" destOrd="0" presId="urn:microsoft.com/office/officeart/2005/8/layout/hierarchy1"/>
    <dgm:cxn modelId="{A15ED400-66B6-4B9F-91E7-7821F7CE80DE}" type="presParOf" srcId="{D02C50E3-D313-4749-8B47-8A03F92C2F48}" destId="{9F6E8621-B831-4F77-9AC5-2F6F79B9179D}" srcOrd="0" destOrd="0" presId="urn:microsoft.com/office/officeart/2005/8/layout/hierarchy1"/>
    <dgm:cxn modelId="{52AB14C8-3C69-4EFC-900D-C2547083888D}" type="presParOf" srcId="{9F6E8621-B831-4F77-9AC5-2F6F79B9179D}" destId="{75F76B30-B421-4C7D-B84E-B3D3A56F3FE1}" srcOrd="0" destOrd="0" presId="urn:microsoft.com/office/officeart/2005/8/layout/hierarchy1"/>
    <dgm:cxn modelId="{1C3BA9B4-EE83-4B8C-BDF1-B735E4303DB0}" type="presParOf" srcId="{9F6E8621-B831-4F77-9AC5-2F6F79B9179D}" destId="{28EC36AD-298E-422A-8163-9BC7D7417F71}" srcOrd="1" destOrd="0" presId="urn:microsoft.com/office/officeart/2005/8/layout/hierarchy1"/>
    <dgm:cxn modelId="{D01FF1B6-F019-4B5C-9D8F-74A47B404942}" type="presParOf" srcId="{D02C50E3-D313-4749-8B47-8A03F92C2F48}" destId="{36153291-3407-4829-8FB3-E87738E7329A}" srcOrd="1" destOrd="0" presId="urn:microsoft.com/office/officeart/2005/8/layout/hierarchy1"/>
    <dgm:cxn modelId="{45BD07A3-034E-4A71-9200-66E565CF50DA}" type="presParOf" srcId="{5F204794-B543-4434-8D65-C31662F423E0}" destId="{B68DC0F6-CEBE-4A4E-9CE0-A7D55A4BE3A5}" srcOrd="1" destOrd="0" presId="urn:microsoft.com/office/officeart/2005/8/layout/hierarchy1"/>
    <dgm:cxn modelId="{821ABEE6-3C66-4263-8195-0B96C3B68E81}" type="presParOf" srcId="{B68DC0F6-CEBE-4A4E-9CE0-A7D55A4BE3A5}" destId="{DEE3B0B4-D9C2-47B6-8700-DDF3E0792B64}" srcOrd="0" destOrd="0" presId="urn:microsoft.com/office/officeart/2005/8/layout/hierarchy1"/>
    <dgm:cxn modelId="{8F4C5C23-EF9C-4E89-B854-3DEC71C2646C}" type="presParOf" srcId="{DEE3B0B4-D9C2-47B6-8700-DDF3E0792B64}" destId="{F5172791-B413-4694-8937-5E0FD6C4029B}" srcOrd="0" destOrd="0" presId="urn:microsoft.com/office/officeart/2005/8/layout/hierarchy1"/>
    <dgm:cxn modelId="{85CA5D4D-16BE-4363-AC45-BBF5738BAFB8}" type="presParOf" srcId="{DEE3B0B4-D9C2-47B6-8700-DDF3E0792B64}" destId="{4269326A-ABE9-4661-ACA5-EF3899F94784}" srcOrd="1" destOrd="0" presId="urn:microsoft.com/office/officeart/2005/8/layout/hierarchy1"/>
    <dgm:cxn modelId="{74321746-1E62-49BD-AB1A-3F44AF529218}" type="presParOf" srcId="{B68DC0F6-CEBE-4A4E-9CE0-A7D55A4BE3A5}" destId="{44F8E66F-798A-4FB3-8888-F329EDFA7E0D}" srcOrd="1" destOrd="0" presId="urn:microsoft.com/office/officeart/2005/8/layout/hierarchy1"/>
    <dgm:cxn modelId="{CC49D5E9-489A-4858-A568-C24EB4B59C6A}" type="presParOf" srcId="{5F204794-B543-4434-8D65-C31662F423E0}" destId="{F4E12B70-B7CE-4411-BD66-CEDF67A0CD6D}" srcOrd="2" destOrd="0" presId="urn:microsoft.com/office/officeart/2005/8/layout/hierarchy1"/>
    <dgm:cxn modelId="{FA9880D7-A564-4F0E-822A-54E5F8C532CB}" type="presParOf" srcId="{F4E12B70-B7CE-4411-BD66-CEDF67A0CD6D}" destId="{0A7352F5-BB64-4889-AAFF-FB37FDDFF069}" srcOrd="0" destOrd="0" presId="urn:microsoft.com/office/officeart/2005/8/layout/hierarchy1"/>
    <dgm:cxn modelId="{A4F7CED6-DEDB-447C-B8E3-94DDBBDA68DA}" type="presParOf" srcId="{0A7352F5-BB64-4889-AAFF-FB37FDDFF069}" destId="{2358F027-4E4D-4446-AC88-ADEE3DF282A0}" srcOrd="0" destOrd="0" presId="urn:microsoft.com/office/officeart/2005/8/layout/hierarchy1"/>
    <dgm:cxn modelId="{01CDE58B-9ABA-456F-961B-5C134A053FCE}" type="presParOf" srcId="{0A7352F5-BB64-4889-AAFF-FB37FDDFF069}" destId="{49A0E825-786D-493A-AF50-7373C12DDC70}" srcOrd="1" destOrd="0" presId="urn:microsoft.com/office/officeart/2005/8/layout/hierarchy1"/>
    <dgm:cxn modelId="{A889291C-B869-4A64-BBF0-AB29CEB3EB4A}" type="presParOf" srcId="{F4E12B70-B7CE-4411-BD66-CEDF67A0CD6D}" destId="{CBAF9060-2B4E-4701-8DF5-714DF429D9CF}" srcOrd="1" destOrd="0" presId="urn:microsoft.com/office/officeart/2005/8/layout/hierarchy1"/>
    <dgm:cxn modelId="{F084FA65-3857-4483-99B8-7A690AC65622}" type="presParOf" srcId="{5F204794-B543-4434-8D65-C31662F423E0}" destId="{F5C7CBFE-AB0F-4CB7-B0A7-D68F43EC5F29}" srcOrd="3" destOrd="0" presId="urn:microsoft.com/office/officeart/2005/8/layout/hierarchy1"/>
    <dgm:cxn modelId="{826218F3-3C16-4FC3-9E1F-E447A3113D94}" type="presParOf" srcId="{F5C7CBFE-AB0F-4CB7-B0A7-D68F43EC5F29}" destId="{ED1DFBE2-BB5B-4D00-BB46-C72457206C0B}" srcOrd="0" destOrd="0" presId="urn:microsoft.com/office/officeart/2005/8/layout/hierarchy1"/>
    <dgm:cxn modelId="{8993E680-BE0A-4AE6-9AF3-4C4B4F8AB8E7}" type="presParOf" srcId="{ED1DFBE2-BB5B-4D00-BB46-C72457206C0B}" destId="{63BE3382-E2AB-45B1-8CD9-2271E0EDA007}" srcOrd="0" destOrd="0" presId="urn:microsoft.com/office/officeart/2005/8/layout/hierarchy1"/>
    <dgm:cxn modelId="{D56BE1E8-02E7-41B6-9ED8-EC46C4D7DC2B}" type="presParOf" srcId="{ED1DFBE2-BB5B-4D00-BB46-C72457206C0B}" destId="{037CA9C6-E606-4F66-AD52-1C85ED67B25D}" srcOrd="1" destOrd="0" presId="urn:microsoft.com/office/officeart/2005/8/layout/hierarchy1"/>
    <dgm:cxn modelId="{F4DDF674-2D1B-4D56-BEC7-ABB82400417C}" type="presParOf" srcId="{F5C7CBFE-AB0F-4CB7-B0A7-D68F43EC5F29}" destId="{65AD260C-FFC5-48C4-9A08-B0BBB2AB2EF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F76B30-B421-4C7D-B84E-B3D3A56F3FE1}">
      <dsp:nvSpPr>
        <dsp:cNvPr id="0" name=""/>
        <dsp:cNvSpPr/>
      </dsp:nvSpPr>
      <dsp:spPr>
        <a:xfrm>
          <a:off x="3201" y="998291"/>
          <a:ext cx="2285879" cy="14515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EC36AD-298E-422A-8163-9BC7D7417F71}">
      <dsp:nvSpPr>
        <dsp:cNvPr id="0" name=""/>
        <dsp:cNvSpPr/>
      </dsp:nvSpPr>
      <dsp:spPr>
        <a:xfrm>
          <a:off x="257188" y="1239579"/>
          <a:ext cx="2285879" cy="1451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600" kern="1200" dirty="0"/>
            <a:t>完成</a:t>
          </a:r>
          <a:endParaRPr lang="en-US" sz="3600" kern="1200" dirty="0"/>
        </a:p>
      </dsp:txBody>
      <dsp:txXfrm>
        <a:off x="299702" y="1282093"/>
        <a:ext cx="2200851" cy="1366505"/>
      </dsp:txXfrm>
    </dsp:sp>
    <dsp:sp modelId="{F5172791-B413-4694-8937-5E0FD6C4029B}">
      <dsp:nvSpPr>
        <dsp:cNvPr id="0" name=""/>
        <dsp:cNvSpPr/>
      </dsp:nvSpPr>
      <dsp:spPr>
        <a:xfrm>
          <a:off x="2797054" y="998291"/>
          <a:ext cx="2285879" cy="14515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69326A-ABE9-4661-ACA5-EF3899F94784}">
      <dsp:nvSpPr>
        <dsp:cNvPr id="0" name=""/>
        <dsp:cNvSpPr/>
      </dsp:nvSpPr>
      <dsp:spPr>
        <a:xfrm>
          <a:off x="3051041" y="1239579"/>
          <a:ext cx="2285879" cy="1451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600" kern="1200"/>
            <a:t>部分完成</a:t>
          </a:r>
          <a:endParaRPr lang="en-US" sz="3600" kern="1200"/>
        </a:p>
      </dsp:txBody>
      <dsp:txXfrm>
        <a:off x="3093555" y="1282093"/>
        <a:ext cx="2200851" cy="1366505"/>
      </dsp:txXfrm>
    </dsp:sp>
    <dsp:sp modelId="{2358F027-4E4D-4446-AC88-ADEE3DF282A0}">
      <dsp:nvSpPr>
        <dsp:cNvPr id="0" name=""/>
        <dsp:cNvSpPr/>
      </dsp:nvSpPr>
      <dsp:spPr>
        <a:xfrm>
          <a:off x="5590907" y="998291"/>
          <a:ext cx="2285879" cy="14515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A0E825-786D-493A-AF50-7373C12DDC70}">
      <dsp:nvSpPr>
        <dsp:cNvPr id="0" name=""/>
        <dsp:cNvSpPr/>
      </dsp:nvSpPr>
      <dsp:spPr>
        <a:xfrm>
          <a:off x="5844894" y="1239579"/>
          <a:ext cx="2285879" cy="1451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600" kern="1200"/>
            <a:t>沒有執行</a:t>
          </a:r>
          <a:endParaRPr lang="en-US" sz="3600" kern="1200"/>
        </a:p>
      </dsp:txBody>
      <dsp:txXfrm>
        <a:off x="5887408" y="1282093"/>
        <a:ext cx="2200851" cy="1366505"/>
      </dsp:txXfrm>
    </dsp:sp>
    <dsp:sp modelId="{63BE3382-E2AB-45B1-8CD9-2271E0EDA007}">
      <dsp:nvSpPr>
        <dsp:cNvPr id="0" name=""/>
        <dsp:cNvSpPr/>
      </dsp:nvSpPr>
      <dsp:spPr>
        <a:xfrm>
          <a:off x="8384760" y="998291"/>
          <a:ext cx="2285879" cy="14515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7CA9C6-E606-4F66-AD52-1C85ED67B25D}">
      <dsp:nvSpPr>
        <dsp:cNvPr id="0" name=""/>
        <dsp:cNvSpPr/>
      </dsp:nvSpPr>
      <dsp:spPr>
        <a:xfrm>
          <a:off x="8638747" y="1239579"/>
          <a:ext cx="2285879" cy="145153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sz="3600" kern="1200"/>
            <a:t>更改計畫方式</a:t>
          </a:r>
          <a:endParaRPr lang="en-US" sz="3600" kern="1200"/>
        </a:p>
      </dsp:txBody>
      <dsp:txXfrm>
        <a:off x="8681261" y="1282093"/>
        <a:ext cx="2200851" cy="13665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BF5736-0113-4871-9ABC-74BD40CC2543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223A00-9BB1-46E5-B4C0-8C48EC4D077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76022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/>
              <a:t>修改處</a:t>
            </a:r>
            <a:r>
              <a:rPr lang="en-US" altLang="zh-TW" sz="1200" dirty="0"/>
              <a:t>:</a:t>
            </a:r>
          </a:p>
          <a:p>
            <a:r>
              <a:rPr lang="x-none" altLang="zh-TW" sz="1200" dirty="0"/>
              <a:t>衛</a:t>
            </a:r>
            <a:r>
              <a:rPr lang="zh-TW" altLang="en-US" sz="1200" dirty="0"/>
              <a:t>生</a:t>
            </a:r>
            <a:r>
              <a:rPr lang="x-none" altLang="zh-TW" sz="1200" dirty="0"/>
              <a:t>福</a:t>
            </a:r>
            <a:r>
              <a:rPr lang="zh-TW" altLang="en-US" sz="1200" dirty="0"/>
              <a:t>利</a:t>
            </a:r>
            <a:r>
              <a:rPr lang="x-none" altLang="zh-TW" sz="1200" dirty="0"/>
              <a:t>部國民健康署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01BDA96-2A14-417C-BC49-137AC89F470D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96354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2381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活動方式</a:t>
            </a:r>
            <a:r>
              <a:rPr lang="en-US" altLang="zh-TW" dirty="0"/>
              <a:t>:</a:t>
            </a:r>
            <a:r>
              <a:rPr lang="zh-TW" altLang="en-US" dirty="0"/>
              <a:t> 敘述、格式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4684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做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”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多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”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少量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176350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z="1200" dirty="0">
                <a:solidFill>
                  <a:schemeClr val="tx1"/>
                </a:solidFill>
              </a:rPr>
              <a:t>“</a:t>
            </a:r>
            <a:r>
              <a:rPr lang="zh-TW" altLang="en-US" sz="1200" dirty="0">
                <a:solidFill>
                  <a:schemeClr val="tx1"/>
                </a:solidFill>
              </a:rPr>
              <a:t>一杯為</a:t>
            </a:r>
            <a:r>
              <a:rPr lang="en-US" altLang="zh-TW" sz="1200" dirty="0">
                <a:solidFill>
                  <a:schemeClr val="tx1"/>
                </a:solidFill>
              </a:rPr>
              <a:t>”240ml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20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51994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>
                <a:solidFill>
                  <a:schemeClr val="tx1"/>
                </a:solidFill>
              </a:rPr>
              <a:t>1.</a:t>
            </a:r>
            <a:r>
              <a:rPr lang="zh-TW" altLang="en-US" sz="1200" dirty="0">
                <a:solidFill>
                  <a:schemeClr val="tx1"/>
                </a:solidFill>
              </a:rPr>
              <a:t> 新</a:t>
            </a:r>
            <a:r>
              <a:rPr lang="en-US" altLang="zh-TW" sz="1200" dirty="0">
                <a:solidFill>
                  <a:schemeClr val="tx1"/>
                </a:solidFill>
              </a:rPr>
              <a:t>”</a:t>
            </a:r>
            <a:r>
              <a:rPr lang="zh-TW" altLang="en-US" sz="1200" dirty="0">
                <a:solidFill>
                  <a:schemeClr val="tx1"/>
                </a:solidFill>
              </a:rPr>
              <a:t>口味</a:t>
            </a:r>
            <a:r>
              <a:rPr lang="en-US" altLang="zh-TW" sz="1200" dirty="0">
                <a:solidFill>
                  <a:schemeClr val="tx1"/>
                </a:solidFill>
              </a:rPr>
              <a:t>”</a:t>
            </a:r>
            <a:r>
              <a:rPr lang="zh-TW" altLang="en-US" sz="1200" dirty="0">
                <a:solidFill>
                  <a:schemeClr val="tx1"/>
                </a:solidFill>
              </a:rPr>
              <a:t>的料理</a:t>
            </a:r>
            <a:endParaRPr lang="en-US" altLang="zh-TW" sz="1200" dirty="0">
              <a:solidFill>
                <a:schemeClr val="tx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>
                <a:solidFill>
                  <a:schemeClr val="tx1"/>
                </a:solidFill>
              </a:rPr>
              <a:t>2.</a:t>
            </a:r>
            <a:r>
              <a:rPr lang="zh-TW" altLang="en-US" sz="1200" dirty="0">
                <a:solidFill>
                  <a:schemeClr val="tx1"/>
                </a:solidFill>
              </a:rPr>
              <a:t> </a:t>
            </a:r>
            <a:r>
              <a:rPr lang="en-US" altLang="zh-TW" sz="1200" dirty="0">
                <a:solidFill>
                  <a:schemeClr val="tx1"/>
                </a:solidFill>
              </a:rPr>
              <a:t>“</a:t>
            </a:r>
            <a:r>
              <a:rPr lang="zh-TW" altLang="en-US" sz="1200" dirty="0">
                <a:solidFill>
                  <a:schemeClr val="tx1"/>
                </a:solidFill>
              </a:rPr>
              <a:t>嘗</a:t>
            </a:r>
            <a:r>
              <a:rPr lang="en-US" altLang="zh-TW" sz="1200" dirty="0">
                <a:solidFill>
                  <a:schemeClr val="tx1"/>
                </a:solidFill>
              </a:rPr>
              <a:t>”</a:t>
            </a:r>
            <a:r>
              <a:rPr lang="zh-TW" altLang="en-US" sz="1200" dirty="0">
                <a:solidFill>
                  <a:schemeClr val="tx1"/>
                </a:solidFill>
              </a:rPr>
              <a:t>試</a:t>
            </a:r>
            <a:endParaRPr lang="en-US" altLang="zh-TW" sz="1200" dirty="0">
              <a:solidFill>
                <a:schemeClr val="tx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>
                <a:solidFill>
                  <a:schemeClr val="tx1"/>
                </a:solidFill>
              </a:rPr>
              <a:t>3.</a:t>
            </a:r>
            <a:r>
              <a:rPr lang="zh-TW" altLang="en-US" sz="1200" dirty="0">
                <a:solidFill>
                  <a:schemeClr val="tx1"/>
                </a:solidFill>
              </a:rPr>
              <a:t> </a:t>
            </a:r>
            <a:r>
              <a:rPr lang="en-US" altLang="zh-TW" sz="1200" dirty="0">
                <a:solidFill>
                  <a:schemeClr val="tx1"/>
                </a:solidFill>
              </a:rPr>
              <a:t>(</a:t>
            </a:r>
            <a:r>
              <a:rPr lang="zh-TW" altLang="en-US" sz="1200" dirty="0">
                <a:solidFill>
                  <a:schemeClr val="tx1"/>
                </a:solidFill>
              </a:rPr>
              <a:t>平日</a:t>
            </a:r>
            <a:r>
              <a:rPr lang="en-US" altLang="zh-TW" sz="1200" dirty="0">
                <a:solidFill>
                  <a:schemeClr val="tx1"/>
                </a:solidFill>
              </a:rPr>
              <a:t>)</a:t>
            </a:r>
            <a:r>
              <a:rPr lang="zh-TW" altLang="en-US" sz="1200" dirty="0">
                <a:solidFill>
                  <a:schemeClr val="tx1"/>
                </a:solidFill>
              </a:rPr>
              <a:t>週二及週五午晚餐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sz="1200" dirty="0">
              <a:solidFill>
                <a:schemeClr val="tx1"/>
              </a:solidFill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21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0331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>
                <a:solidFill>
                  <a:schemeClr val="tx1"/>
                </a:solidFill>
              </a:rPr>
              <a:t>走路</a:t>
            </a:r>
            <a:r>
              <a:rPr lang="en-US" altLang="zh-TW" sz="1200" dirty="0">
                <a:solidFill>
                  <a:schemeClr val="tx1"/>
                </a:solidFill>
              </a:rPr>
              <a:t>(</a:t>
            </a:r>
            <a:r>
              <a:rPr lang="zh-TW" altLang="en-US" sz="1200" dirty="0">
                <a:solidFill>
                  <a:schemeClr val="tx1"/>
                </a:solidFill>
              </a:rPr>
              <a:t>快走</a:t>
            </a:r>
            <a:r>
              <a:rPr lang="en-US" altLang="zh-TW" sz="1200" dirty="0">
                <a:solidFill>
                  <a:schemeClr val="tx1"/>
                </a:solidFill>
              </a:rPr>
              <a:t>)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22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671670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sz="1200" dirty="0"/>
              <a:t>富含膳食纖維的食物</a:t>
            </a:r>
            <a:endParaRPr lang="en-US" altLang="zh-TW" sz="12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28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6193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zh-TW" altLang="en-US" dirty="0"/>
              <a:t>元素→營養素</a:t>
            </a:r>
            <a:endParaRPr lang="en-US" altLang="zh-TW" dirty="0"/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1200" dirty="0"/>
              <a:t>提醒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」加引號</a:t>
            </a:r>
            <a:endParaRPr lang="en-US" altLang="zh-TW" sz="1200" dirty="0">
              <a:latin typeface="+mn-lt"/>
              <a:ea typeface="+mn-ea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1200" dirty="0"/>
              <a:t>行動健康</a:t>
            </a:r>
            <a:r>
              <a:rPr lang="zh-TW" altLang="en-US" sz="1200" dirty="0">
                <a:latin typeface="標楷體" panose="03000509000000000000" pitchFamily="65" charset="-120"/>
                <a:ea typeface="標楷體" panose="03000509000000000000" pitchFamily="65" charset="-120"/>
              </a:rPr>
              <a:t>」是什麼</a:t>
            </a:r>
            <a:r>
              <a:rPr lang="en-US" altLang="zh-TW" dirty="0"/>
              <a:t>?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32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10027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透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”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過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”</a:t>
            </a:r>
          </a:p>
          <a:p>
            <a:pPr marL="228600" indent="-228600">
              <a:buAutoNum type="arabicPeriod"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辨認生活中</a:t>
            </a:r>
            <a:r>
              <a:rPr lang="zh-TW" altLang="en-US" sz="120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可以幫助我們多加留意、引起注意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的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物品應該放置的地點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….</a:t>
            </a:r>
            <a:endParaRPr kumimoji="0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33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22843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40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66803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41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83119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42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620165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/>
              <a:t>營養元素→營養素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43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317349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44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14551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dirty="0"/>
              <a:t>開源營養標示系統 是啥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48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72063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T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50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4368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dirty="0">
                <a:solidFill>
                  <a:srgbClr val="FF0000"/>
                </a:solidFill>
              </a:rPr>
              <a:t>(</a:t>
            </a:r>
            <a:r>
              <a:rPr lang="zh-TW" altLang="en-US" sz="1200" dirty="0">
                <a:solidFill>
                  <a:srgbClr val="FF0000"/>
                </a:solidFill>
              </a:rPr>
              <a:t>原</a:t>
            </a:r>
            <a:r>
              <a:rPr lang="en-US" altLang="zh-TW" sz="1200" dirty="0">
                <a:solidFill>
                  <a:srgbClr val="FF0000"/>
                </a:solidFill>
              </a:rPr>
              <a:t>p.30)</a:t>
            </a:r>
            <a:endParaRPr lang="zh-TW" altLang="en-US" sz="1200" dirty="0">
              <a:solidFill>
                <a:srgbClr val="FF0000"/>
              </a:solidFill>
            </a:endParaRP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223A00-9BB1-46E5-B4C0-8C48EC4D0779}" type="slidenum">
              <a:rPr lang="zh-TW" altLang="en-US" smtClean="0"/>
              <a:t>51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8984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9096F9D-E764-4B25-886F-F03CC75DACF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E902832-9642-4172-9EF2-CC5264D98F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7FD51F9-3049-4035-887F-E8B61F1E7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9846A4D-0663-4F75-BC5B-993462C1E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47EF0A14-C185-4600-8967-F03FB3A16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9673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A4BF8FF-4CB9-49E1-AC94-71C725C93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A664717-ABB0-4683-8A67-25D835842A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7F87612-566F-45F6-977D-789E5CCAC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561926C-0394-44DF-9C9C-91288898E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61C75FC-0928-44F4-B3E7-FAD4664BD2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70092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77FB110-088B-45FD-BB49-5A7FA5897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534B71A2-5F4C-49A6-BE73-3C18E86B44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B32C323-8F69-40BE-BED5-83774CFF1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525D9781-3114-43E8-86ED-84D588D83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86176D1-CD28-400B-97F4-CF1304FBC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9303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8925E82E-B6D4-4CC3-AF94-D462C862C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D023C60-A914-4D82-B7D5-F41B8BEC4F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C522A78-B623-407D-A329-D3F2695743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D98EAC7-479F-4131-A36E-EDAA3BA40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2E5AC561-4B72-49AB-8EFA-61083F819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9FCB5F5B-2F58-484F-BA50-654643714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382543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4CB658A-026A-4B9E-92A2-682CE2EBE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B63C6F8B-28FB-48D5-B173-8536C41346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519D3CD0-B294-4380-AF7A-1E36B371E2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D716B44F-DE4A-4A78-8A58-22AE387187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041DC0D3-A249-4232-86D6-4442901C41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C8ED910F-F218-4CAB-8F30-A13C9D963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58D47D8B-1F40-4694-BF20-2D78BA3F1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F5FB44E4-595B-4526-849A-566EB62F6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0120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D26A059-F10A-4B75-8B1E-8BD7BAA20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B846386-A959-4190-A177-04C0EECE7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369DDDA9-0B90-40BA-B188-B183A7C2E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21CB74A8-0CBA-41B1-8495-EBCB425546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1834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ABA78B7B-FEE8-45D4-80CF-42895AE1A1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FAFD80DE-6F90-4F7E-B9C7-12395EDB9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7706BB20-F3EB-4D12-B5CA-8A6A5A2CA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35211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F39DCAE-5A09-494C-837A-FF5404C02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D788F4E5-859F-4EDA-8238-81D16ABCC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9FF9F56-4B4D-4FC5-8CD2-B2EF36B833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7D64D16E-4498-4905-9FF6-F0E7630B0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DF6CD6A-B64F-4F7E-AACD-11EB3AEA35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2890422C-6EFA-4472-A570-2D35FA5AB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0728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A232288-6460-4775-AE3C-C7262C4936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C38EAB30-1173-41AB-82B1-CAFA07EA4E3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5312D22-244D-42BE-A3CF-03F1093D7F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FD494225-4453-41CD-BB5D-21E44657E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3D70A252-457D-403C-A261-75C86278A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D25477E-0C54-41F7-B409-2B4DDE4AB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9217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5F9FF91-89A7-412C-95D8-0D56F4F55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6AB2D89B-0C0F-4A82-8D29-24E60EFAEF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FCCB833-7553-4C1C-890C-63B5F7BE6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804C99C1-69D9-4A44-A708-1464E7D35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70696DD-A544-4B4B-89A5-B7998BE010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1777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73AADD4D-13DF-42E5-AC9A-984BB42966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6F37F9E-36D9-4B42-AA7B-C17DA1D100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93D2024-48F4-42ED-BC7B-7C53A7CBBA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8ABC86F-CA76-4580-91FC-EFA8A02FF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BAF4BB6-6346-4D1E-AC66-CEBD9C89E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52957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9D083B86-1B98-4B1D-9659-EDFE454B0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54D1D16-75BD-4EA8-8647-D8C18C2732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F9EFAE0-C3EA-4AEC-9EFD-B02EECE386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672B49-6299-4850-96E3-54613D6DB4EC}" type="datetimeFigureOut">
              <a:rPr lang="zh-TW" altLang="en-US" smtClean="0"/>
              <a:t>2021/10/12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74E60124-CD6D-489B-8E34-4285D3392E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657C8CA-A3F6-4AF7-ACBC-3338057FC5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174CF-042A-4BEB-B57C-544118F1FFA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337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3.png"/><Relationship Id="rId4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4.png"/><Relationship Id="rId5" Type="http://schemas.openxmlformats.org/officeDocument/2006/relationships/image" Target="../media/image20.png"/><Relationship Id="rId4" Type="http://schemas.openxmlformats.org/officeDocument/2006/relationships/notesSlide" Target="../notesSlides/notesSlide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5.png"/><Relationship Id="rId4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6.jpe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7.jpeg"/><Relationship Id="rId9" Type="http://schemas.openxmlformats.org/officeDocument/2006/relationships/image" Target="../media/image4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6.jpe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7.jpeg"/><Relationship Id="rId9" Type="http://schemas.openxmlformats.org/officeDocument/2006/relationships/image" Target="../media/image4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6.png"/><Relationship Id="rId7" Type="http://schemas.openxmlformats.org/officeDocument/2006/relationships/image" Target="../media/image4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48.png"/><Relationship Id="rId4" Type="http://schemas.openxmlformats.org/officeDocument/2006/relationships/image" Target="../media/image22.png"/><Relationship Id="rId9" Type="http://schemas.openxmlformats.org/officeDocument/2006/relationships/image" Target="../media/image50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ensive grandmother with granddaughter having interesting conversation while cooking together in light modern kitchen">
            <a:extLst>
              <a:ext uri="{FF2B5EF4-FFF2-40B4-BE49-F238E27FC236}">
                <a16:creationId xmlns:a16="http://schemas.microsoft.com/office/drawing/2014/main" id="{5B98228E-184C-4AE0-95E2-7170D8286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1920"/>
            <a:ext cx="12192000" cy="81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E051A959-0AF8-42CF-BF35-1CC4A18912AA}"/>
              </a:ext>
            </a:extLst>
          </p:cNvPr>
          <p:cNvSpPr/>
          <p:nvPr/>
        </p:nvSpPr>
        <p:spPr>
          <a:xfrm>
            <a:off x="0" y="-853440"/>
            <a:ext cx="12192000" cy="8122920"/>
          </a:xfrm>
          <a:prstGeom prst="rect">
            <a:avLst/>
          </a:prstGeom>
          <a:solidFill>
            <a:schemeClr val="tx1">
              <a:lumMod val="95000"/>
              <a:lumOff val="5000"/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3CE603C9-9A01-462E-9F5D-E854D18FF11A}"/>
              </a:ext>
            </a:extLst>
          </p:cNvPr>
          <p:cNvSpPr txBox="1"/>
          <p:nvPr/>
        </p:nvSpPr>
        <p:spPr>
          <a:xfrm>
            <a:off x="358140" y="874454"/>
            <a:ext cx="11475720" cy="49244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8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應用卡簡單</a:t>
            </a:r>
            <a:endParaRPr lang="en-US" altLang="zh-TW" sz="8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3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EAST</a:t>
            </a:r>
            <a:br>
              <a:rPr kumimoji="0" lang="en-US" altLang="zh-TW" sz="13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zh-TW" altLang="en-US" sz="96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吸引力法則</a:t>
            </a:r>
            <a:r>
              <a:rPr lang="zh-TW" altLang="en-US" sz="96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應用</a:t>
            </a:r>
            <a:endParaRPr kumimoji="0" lang="zh-TW" altLang="en-US" sz="138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5F029F1-F00B-134A-B272-38EC3BF9C947}"/>
              </a:ext>
            </a:extLst>
          </p:cNvPr>
          <p:cNvSpPr txBox="1"/>
          <p:nvPr/>
        </p:nvSpPr>
        <p:spPr>
          <a:xfrm>
            <a:off x="0" y="6604084"/>
            <a:ext cx="12192000" cy="253916"/>
          </a:xfrm>
          <a:prstGeom prst="rect">
            <a:avLst/>
          </a:prstGeom>
          <a:solidFill>
            <a:srgbClr val="FFFFFF">
              <a:alpha val="61176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x-none" sz="1050" dirty="0"/>
              <a:t>指導單位：衛</a:t>
            </a:r>
            <a:r>
              <a:rPr lang="zh-TW" altLang="en-US" sz="1050" dirty="0"/>
              <a:t>生</a:t>
            </a:r>
            <a:r>
              <a:rPr lang="x-none" sz="1050" dirty="0"/>
              <a:t>福</a:t>
            </a:r>
            <a:r>
              <a:rPr lang="zh-TW" altLang="en-US" sz="1050" dirty="0"/>
              <a:t>利</a:t>
            </a:r>
            <a:r>
              <a:rPr lang="x-none" sz="1050" dirty="0"/>
              <a:t>部國民健康署｜設計統籌：DreamVok 意集設計｜營養顧問：芒果社企｜課程設計：愛迪樂健康促進團隊</a:t>
            </a:r>
          </a:p>
        </p:txBody>
      </p:sp>
    </p:spTree>
    <p:extLst>
      <p:ext uri="{BB962C8B-B14F-4D97-AF65-F5344CB8AC3E}">
        <p14:creationId xmlns:p14="http://schemas.microsoft.com/office/powerpoint/2010/main" val="1923594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當你抱怨「我的記憶力不行了」，就是在向大腦強化這則訊息– 光線LIGHTww.com">
            <a:extLst>
              <a:ext uri="{FF2B5EF4-FFF2-40B4-BE49-F238E27FC236}">
                <a16:creationId xmlns:a16="http://schemas.microsoft.com/office/drawing/2014/main" id="{C452BB90-49A1-4ECB-8543-73DA3EB59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3204067" cy="691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21A87365-5E6A-45B4-A844-3D6AFCD9A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02684"/>
            <a:ext cx="10515600" cy="1325563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zh-TW" altLang="en-US" dirty="0"/>
              <a:t>人的注意力以及記憶力是有限的！</a:t>
            </a:r>
          </a:p>
        </p:txBody>
      </p:sp>
    </p:spTree>
    <p:extLst>
      <p:ext uri="{BB962C8B-B14F-4D97-AF65-F5344CB8AC3E}">
        <p14:creationId xmlns:p14="http://schemas.microsoft.com/office/powerpoint/2010/main" val="41024951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當你抱怨「我的記憶力不行了」，就是在向大腦強化這則訊息– 光線LIGHTww.com">
            <a:extLst>
              <a:ext uri="{FF2B5EF4-FFF2-40B4-BE49-F238E27FC236}">
                <a16:creationId xmlns:a16="http://schemas.microsoft.com/office/drawing/2014/main" id="{C452BB90-49A1-4ECB-8543-73DA3EB59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3204067" cy="6915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21A87365-5E6A-45B4-A844-3D6AFCD9A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34265"/>
            <a:ext cx="10515600" cy="2462402"/>
          </a:xfr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dirty="0"/>
              <a:t>因此我們需要外在輔助</a:t>
            </a:r>
            <a:br>
              <a:rPr lang="en-US" altLang="zh-TW" dirty="0"/>
            </a:br>
            <a:r>
              <a:rPr lang="zh-TW" altLang="en-US" dirty="0"/>
              <a:t>來幫助我們達成健康的目標</a:t>
            </a:r>
          </a:p>
        </p:txBody>
      </p:sp>
    </p:spTree>
    <p:extLst>
      <p:ext uri="{BB962C8B-B14F-4D97-AF65-F5344CB8AC3E}">
        <p14:creationId xmlns:p14="http://schemas.microsoft.com/office/powerpoint/2010/main" val="3098024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4C0102B-6762-4727-BEF3-01D7BD37E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1551"/>
            <a:ext cx="10515600" cy="1325563"/>
          </a:xfrm>
        </p:spPr>
        <p:txBody>
          <a:bodyPr/>
          <a:lstStyle/>
          <a:p>
            <a:pPr algn="ctr"/>
            <a:r>
              <a:rPr lang="en-US" altLang="zh-TW" dirty="0"/>
              <a:t>EAST</a:t>
            </a:r>
            <a:r>
              <a:rPr lang="zh-TW" altLang="en-US" dirty="0"/>
              <a:t>健康行動</a:t>
            </a:r>
            <a:br>
              <a:rPr lang="en-US" altLang="zh-TW" dirty="0"/>
            </a:br>
            <a:r>
              <a:rPr lang="zh-TW" altLang="en-US" sz="3600" dirty="0"/>
              <a:t>幫助我們順利達成想做的目標健康行動</a:t>
            </a:r>
            <a:endParaRPr lang="zh-TW" altLang="en-US" dirty="0"/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1CA07137-F045-4818-B1F5-ADFAEBD914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196" y="4140919"/>
            <a:ext cx="448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11EFD433-DC0C-4EE1-A716-C3CA5B461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7806" y="4140919"/>
            <a:ext cx="448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C9D3FCBF-757D-467D-93E3-97E2296FD2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7806" y="1437114"/>
            <a:ext cx="448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ACDC42BE-71F4-4023-A1D7-FC76C70EB4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84194" y="1437114"/>
            <a:ext cx="4480000" cy="252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6945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EDB9C25-2DC2-43B3-875A-68AEE8408366}"/>
              </a:ext>
            </a:extLst>
          </p:cNvPr>
          <p:cNvSpPr txBox="1"/>
          <p:nvPr/>
        </p:nvSpPr>
        <p:spPr>
          <a:xfrm>
            <a:off x="2925901" y="1164655"/>
            <a:ext cx="6340197" cy="43858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19900" dirty="0"/>
              <a:t>Easy</a:t>
            </a:r>
            <a:br>
              <a:rPr lang="en-US" altLang="zh-TW" sz="19900" dirty="0"/>
            </a:br>
            <a:r>
              <a:rPr lang="zh-TW" altLang="en-US" sz="8000" dirty="0"/>
              <a:t>凡事從簡開始</a:t>
            </a:r>
            <a:endParaRPr lang="zh-TW" altLang="en-US" sz="19900" dirty="0"/>
          </a:p>
        </p:txBody>
      </p:sp>
    </p:spTree>
    <p:extLst>
      <p:ext uri="{BB962C8B-B14F-4D97-AF65-F5344CB8AC3E}">
        <p14:creationId xmlns:p14="http://schemas.microsoft.com/office/powerpoint/2010/main" val="3671209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EBE3B9-A3A0-4A0F-A743-E9A96F49D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0B3F11A-9CD6-426D-8656-3096F4AB2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A16FCDE-9CEA-4A06-A2AE-3F277472821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2277493-1218-43B4-81DE-C1FC3988B1F2}"/>
              </a:ext>
            </a:extLst>
          </p:cNvPr>
          <p:cNvSpPr txBox="1"/>
          <p:nvPr/>
        </p:nvSpPr>
        <p:spPr>
          <a:xfrm>
            <a:off x="358140" y="379075"/>
            <a:ext cx="1147572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8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畫</a:t>
            </a:r>
            <a:r>
              <a:rPr kumimoji="0" lang="en-US" altLang="zh-TW" sz="8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lang="zh-TW" altLang="en-US" sz="88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化</a:t>
            </a:r>
            <a:r>
              <a:rPr kumimoji="0" lang="en-US" altLang="zh-TW" sz="8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8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繁為簡</a:t>
            </a:r>
          </a:p>
        </p:txBody>
      </p:sp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E6A52385-A8AD-4A6E-BB91-A6324673F43C}"/>
              </a:ext>
            </a:extLst>
          </p:cNvPr>
          <p:cNvSpPr txBox="1">
            <a:spLocks/>
          </p:cNvSpPr>
          <p:nvPr/>
        </p:nvSpPr>
        <p:spPr>
          <a:xfrm>
            <a:off x="358140" y="1979217"/>
            <a:ext cx="11477691" cy="4810543"/>
          </a:xfrm>
          <a:prstGeom prst="rect">
            <a:avLst/>
          </a:prstGeom>
        </p:spPr>
        <p:txBody>
          <a:bodyPr vert="horz" lIns="121920" tIns="60960" rIns="121920" bIns="6096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活動理念</a:t>
            </a: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：將繁雜的事物轉變成簡單的呈現。</a:t>
            </a:r>
            <a:endParaRPr kumimoji="0" lang="en-US" altLang="zh-TW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活動目標</a:t>
            </a: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：將題目透過簡單的方式呈現。</a:t>
            </a:r>
            <a:endParaRPr kumimoji="0" lang="en-US" altLang="zh-TW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活動方式</a:t>
            </a: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48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每一個人準備數張紙以及奇異筆或彩  </a:t>
            </a:r>
            <a:endParaRPr lang="en-US" altLang="zh-TW" sz="48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zh-TW" altLang="en-US" sz="48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色筆，請用簡易的筆劃，畫出、     </a:t>
            </a:r>
            <a:endParaRPr lang="en-US" altLang="zh-TW" sz="4800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zh-TW" altLang="en-US" sz="48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                   寫出、說出和題目相關的任務要求</a:t>
            </a: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kumimoji="0" lang="en-US" altLang="zh-TW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457178" marR="0" lvl="0" indent="-457178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457178" marR="0" lvl="0" indent="-457178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457178" marR="0" lvl="0" indent="-457178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914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請問蘋果怎麼簡單畫？</a:t>
            </a:r>
            <a:r>
              <a:rPr lang="en-US" altLang="zh-TW" dirty="0"/>
              <a:t>(</a:t>
            </a:r>
            <a:r>
              <a:rPr lang="zh-TW" altLang="en-US" dirty="0"/>
              <a:t>畫出簡化</a:t>
            </a:r>
            <a:r>
              <a:rPr lang="en-US" altLang="zh-TW" dirty="0"/>
              <a:t>)</a:t>
            </a:r>
            <a:endParaRPr lang="zh-TW" altLang="en-US" dirty="0"/>
          </a:p>
        </p:txBody>
      </p:sp>
      <p:pic>
        <p:nvPicPr>
          <p:cNvPr id="9218" name="Picture 2" descr="圖解】富士、蜜脆、五爪蘋果...蘋果品種多，誰最甜？ - 食譜自由配- 自由電子報">
            <a:extLst>
              <a:ext uri="{FF2B5EF4-FFF2-40B4-BE49-F238E27FC236}">
                <a16:creationId xmlns:a16="http://schemas.microsoft.com/office/drawing/2014/main" id="{2ADAF1AE-32BC-47CC-AB22-D4A67A923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65288"/>
            <a:ext cx="4877708" cy="487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著色(1/5) - 蘇淑梅的相簿@ 隨意窩Xuite 相簿">
            <a:extLst>
              <a:ext uri="{FF2B5EF4-FFF2-40B4-BE49-F238E27FC236}">
                <a16:creationId xmlns:a16="http://schemas.microsoft.com/office/drawing/2014/main" id="{490BAC69-937C-433D-BF16-AA5D559A9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688" y="2220022"/>
            <a:ext cx="3947884" cy="3433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900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請問香蕉怎麼簡單畫？</a:t>
            </a:r>
            <a:r>
              <a:rPr lang="en-US" altLang="zh-TW" dirty="0"/>
              <a:t> (</a:t>
            </a:r>
            <a:r>
              <a:rPr lang="zh-TW" altLang="en-US" dirty="0"/>
              <a:t>畫出簡化</a:t>
            </a:r>
            <a:r>
              <a:rPr lang="en-US" altLang="zh-TW" dirty="0"/>
              <a:t>)</a:t>
            </a:r>
            <a:endParaRPr lang="zh-TW" altLang="en-US" dirty="0"/>
          </a:p>
        </p:txBody>
      </p:sp>
      <p:pic>
        <p:nvPicPr>
          <p:cNvPr id="13314" name="Picture 2" descr="吃香蕉好處知多少?一次告訴你香蕉六大驚人好處｜大紀元時報香港｜獨立敢言的良心媒體">
            <a:extLst>
              <a:ext uri="{FF2B5EF4-FFF2-40B4-BE49-F238E27FC236}">
                <a16:creationId xmlns:a16="http://schemas.microsoft.com/office/drawing/2014/main" id="{DDDE33EA-1277-425E-8876-E2BA1A719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147" y="2097088"/>
            <a:ext cx="4687808" cy="3476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5E4E198C-5BF6-47E1-A562-A93C581CC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3397" y="2097088"/>
            <a:ext cx="3716516" cy="3476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53004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請問小豬怎麼簡單畫？</a:t>
            </a:r>
            <a:r>
              <a:rPr lang="en-US" altLang="zh-TW" dirty="0"/>
              <a:t> (</a:t>
            </a:r>
            <a:r>
              <a:rPr lang="zh-TW" altLang="en-US" dirty="0"/>
              <a:t>畫出簡化</a:t>
            </a:r>
            <a:r>
              <a:rPr lang="en-US" altLang="zh-TW" dirty="0"/>
              <a:t>)</a:t>
            </a:r>
            <a:endParaRPr lang="zh-TW" altLang="en-US" dirty="0"/>
          </a:p>
        </p:txBody>
      </p:sp>
      <p:pic>
        <p:nvPicPr>
          <p:cNvPr id="9220" name="Picture 4">
            <a:extLst>
              <a:ext uri="{FF2B5EF4-FFF2-40B4-BE49-F238E27FC236}">
                <a16:creationId xmlns:a16="http://schemas.microsoft.com/office/drawing/2014/main" id="{490BAC69-937C-433D-BF16-AA5D559A9E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88"/>
          <a:stretch/>
        </p:blipFill>
        <p:spPr bwMode="auto">
          <a:xfrm>
            <a:off x="6475046" y="1886414"/>
            <a:ext cx="4465096" cy="4216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實驗動物| 瀧太實驗服務有限公司">
            <a:extLst>
              <a:ext uri="{FF2B5EF4-FFF2-40B4-BE49-F238E27FC236}">
                <a16:creationId xmlns:a16="http://schemas.microsoft.com/office/drawing/2014/main" id="{CAE2DC4B-7590-4652-804E-6818AB3B1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858" y="1995714"/>
            <a:ext cx="3882574" cy="38825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0308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請問魚怎麼簡單畫？</a:t>
            </a:r>
            <a:r>
              <a:rPr lang="en-US" altLang="zh-TW" dirty="0"/>
              <a:t> (</a:t>
            </a:r>
            <a:r>
              <a:rPr lang="zh-TW" altLang="en-US" dirty="0"/>
              <a:t>畫出簡化</a:t>
            </a:r>
            <a:r>
              <a:rPr lang="en-US" altLang="zh-TW" dirty="0"/>
              <a:t>)</a:t>
            </a:r>
            <a:endParaRPr lang="zh-TW" altLang="en-US" dirty="0"/>
          </a:p>
        </p:txBody>
      </p:sp>
      <p:pic>
        <p:nvPicPr>
          <p:cNvPr id="14338" name="Picture 2" descr="魚類統營處">
            <a:extLst>
              <a:ext uri="{FF2B5EF4-FFF2-40B4-BE49-F238E27FC236}">
                <a16:creationId xmlns:a16="http://schemas.microsoft.com/office/drawing/2014/main" id="{DC619687-87E7-4102-93B6-6F4F40FCB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39321"/>
            <a:ext cx="5202985" cy="351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2DB59310-53F9-4510-A994-2DE3CB530F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24480" y="2157878"/>
            <a:ext cx="4343961" cy="35918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66271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8D3AF68-D22E-4292-9DAA-FEE249ED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請問雞腿怎麼簡單畫？</a:t>
            </a:r>
            <a:r>
              <a:rPr lang="en-US" altLang="zh-TW" dirty="0"/>
              <a:t> (</a:t>
            </a:r>
            <a:r>
              <a:rPr lang="zh-TW" altLang="en-US" dirty="0"/>
              <a:t>畫出簡化</a:t>
            </a:r>
            <a:r>
              <a:rPr lang="en-US" altLang="zh-TW" dirty="0"/>
              <a:t>)</a:t>
            </a:r>
            <a:endParaRPr lang="zh-TW" altLang="en-US" dirty="0"/>
          </a:p>
        </p:txBody>
      </p:sp>
      <p:pic>
        <p:nvPicPr>
          <p:cNvPr id="1026" name="Picture 2" descr="炸鸡腿简笔画的画法图片_鸡腿简笔画_亲子简笔画大全">
            <a:extLst>
              <a:ext uri="{FF2B5EF4-FFF2-40B4-BE49-F238E27FC236}">
                <a16:creationId xmlns:a16="http://schemas.microsoft.com/office/drawing/2014/main" id="{07300056-DBEF-4CF6-9640-C1DD1BFB6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916" y="2169885"/>
            <a:ext cx="4619884" cy="3447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我的雞腿比你的好吃– LINE貼圖| LINE STORE">
            <a:extLst>
              <a:ext uri="{FF2B5EF4-FFF2-40B4-BE49-F238E27FC236}">
                <a16:creationId xmlns:a16="http://schemas.microsoft.com/office/drawing/2014/main" id="{F3D24EAA-8E3B-4B9A-8700-1F59B095C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834" y="1892701"/>
            <a:ext cx="4001512" cy="4001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4666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8D3AF68-D22E-4292-9DAA-FEE249ED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請問</a:t>
            </a:r>
            <a:r>
              <a:rPr lang="zh-TW" altLang="en-US" sz="4400" dirty="0"/>
              <a:t>蓮藕</a:t>
            </a:r>
            <a:r>
              <a:rPr lang="zh-TW" altLang="en-US" dirty="0"/>
              <a:t>怎麼簡單畫？</a:t>
            </a:r>
            <a:r>
              <a:rPr lang="en-US" altLang="zh-TW" dirty="0"/>
              <a:t> (</a:t>
            </a:r>
            <a:r>
              <a:rPr lang="zh-TW" altLang="en-US" dirty="0"/>
              <a:t>畫出簡化</a:t>
            </a:r>
            <a:r>
              <a:rPr lang="en-US" altLang="zh-TW" dirty="0"/>
              <a:t>)</a:t>
            </a:r>
            <a:endParaRPr lang="zh-TW" altLang="en-US" dirty="0"/>
          </a:p>
        </p:txBody>
      </p:sp>
      <p:pic>
        <p:nvPicPr>
          <p:cNvPr id="2050" name="Picture 2" descr="卡通莲藕怎么画莲藕的画法步骤图片-儿童简笔画大全">
            <a:extLst>
              <a:ext uri="{FF2B5EF4-FFF2-40B4-BE49-F238E27FC236}">
                <a16:creationId xmlns:a16="http://schemas.microsoft.com/office/drawing/2014/main" id="{4A643871-EFDC-42E2-891A-FD952D175C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966" y="2275324"/>
            <a:ext cx="4106371" cy="32816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吃當季／蓮藕食療藥用皆可！減重者、不愛吃青菜者，都是最佳取代食材| 營養食譜| 養生| 元氣網">
            <a:extLst>
              <a:ext uri="{FF2B5EF4-FFF2-40B4-BE49-F238E27FC236}">
                <a16:creationId xmlns:a16="http://schemas.microsoft.com/office/drawing/2014/main" id="{0D7AD225-FCA8-44EB-B64B-2C11962E0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245" y="2151291"/>
            <a:ext cx="4984989" cy="3316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609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956520"/>
            <a:ext cx="11495314" cy="1449062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/>
              <a:t>我想要每天都快走一小時以上</a:t>
            </a:r>
          </a:p>
        </p:txBody>
      </p:sp>
      <p:sp>
        <p:nvSpPr>
          <p:cNvPr id="3" name="箭號: 向下 2">
            <a:extLst>
              <a:ext uri="{FF2B5EF4-FFF2-40B4-BE49-F238E27FC236}">
                <a16:creationId xmlns:a16="http://schemas.microsoft.com/office/drawing/2014/main" id="{4426C57D-B4CA-40FE-9447-4FEEDA5A2337}"/>
              </a:ext>
            </a:extLst>
          </p:cNvPr>
          <p:cNvSpPr/>
          <p:nvPr/>
        </p:nvSpPr>
        <p:spPr>
          <a:xfrm>
            <a:off x="5138057" y="3167743"/>
            <a:ext cx="1915886" cy="123008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6D60720A-7824-44F1-83B6-FAC49A6719F0}"/>
              </a:ext>
            </a:extLst>
          </p:cNvPr>
          <p:cNvSpPr txBox="1">
            <a:spLocks/>
          </p:cNvSpPr>
          <p:nvPr/>
        </p:nvSpPr>
        <p:spPr>
          <a:xfrm>
            <a:off x="348343" y="4654435"/>
            <a:ext cx="11495314" cy="14490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我想要每兩天有一天快走一小時以上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A23D725-0C21-42C7-ADC9-0AC562AB8224}"/>
              </a:ext>
            </a:extLst>
          </p:cNvPr>
          <p:cNvSpPr txBox="1"/>
          <p:nvPr/>
        </p:nvSpPr>
        <p:spPr>
          <a:xfrm>
            <a:off x="7663542" y="3333375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/>
              <a:t>簡化</a:t>
            </a:r>
          </a:p>
        </p:txBody>
      </p:sp>
    </p:spTree>
    <p:extLst>
      <p:ext uri="{BB962C8B-B14F-4D97-AF65-F5344CB8AC3E}">
        <p14:creationId xmlns:p14="http://schemas.microsoft.com/office/powerpoint/2010/main" val="13505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956520"/>
            <a:ext cx="11495314" cy="1449062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/>
              <a:t>我想要一周有四天去</a:t>
            </a:r>
            <a:br>
              <a:rPr lang="en-US" altLang="zh-TW" sz="5400" dirty="0"/>
            </a:br>
            <a:r>
              <a:rPr lang="zh-TW" altLang="en-US" sz="5400" dirty="0"/>
              <a:t>健身房做肌力訓練</a:t>
            </a:r>
            <a:r>
              <a:rPr lang="en-US" altLang="zh-TW" sz="5400" dirty="0"/>
              <a:t>90</a:t>
            </a:r>
            <a:r>
              <a:rPr lang="zh-TW" altLang="en-US" sz="5400" dirty="0"/>
              <a:t>分鐘以上</a:t>
            </a:r>
          </a:p>
        </p:txBody>
      </p:sp>
      <p:sp>
        <p:nvSpPr>
          <p:cNvPr id="3" name="箭號: 向下 2">
            <a:extLst>
              <a:ext uri="{FF2B5EF4-FFF2-40B4-BE49-F238E27FC236}">
                <a16:creationId xmlns:a16="http://schemas.microsoft.com/office/drawing/2014/main" id="{4426C57D-B4CA-40FE-9447-4FEEDA5A2337}"/>
              </a:ext>
            </a:extLst>
          </p:cNvPr>
          <p:cNvSpPr/>
          <p:nvPr/>
        </p:nvSpPr>
        <p:spPr>
          <a:xfrm>
            <a:off x="5138057" y="3167743"/>
            <a:ext cx="1915886" cy="123008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6D60720A-7824-44F1-83B6-FAC49A6719F0}"/>
              </a:ext>
            </a:extLst>
          </p:cNvPr>
          <p:cNvSpPr txBox="1">
            <a:spLocks/>
          </p:cNvSpPr>
          <p:nvPr/>
        </p:nvSpPr>
        <p:spPr>
          <a:xfrm>
            <a:off x="348343" y="4654435"/>
            <a:ext cx="11495314" cy="14490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zh-TW" altLang="en-US" sz="5400" dirty="0"/>
              <a:t>我想要一周有兩天去</a:t>
            </a:r>
            <a:br>
              <a:rPr lang="en-US" altLang="zh-TW" sz="5400" dirty="0"/>
            </a:br>
            <a:r>
              <a:rPr lang="zh-TW" altLang="en-US" sz="5400" dirty="0"/>
              <a:t>健身房做肌力訓練</a:t>
            </a:r>
            <a:r>
              <a:rPr lang="en-US" altLang="zh-TW" sz="5400" dirty="0"/>
              <a:t>60</a:t>
            </a:r>
            <a:r>
              <a:rPr lang="zh-TW" altLang="en-US" sz="5400" dirty="0"/>
              <a:t>分鐘以上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A23D725-0C21-42C7-ADC9-0AC562AB8224}"/>
              </a:ext>
            </a:extLst>
          </p:cNvPr>
          <p:cNvSpPr txBox="1"/>
          <p:nvPr/>
        </p:nvSpPr>
        <p:spPr>
          <a:xfrm>
            <a:off x="7663542" y="3333375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簡化</a:t>
            </a:r>
          </a:p>
        </p:txBody>
      </p:sp>
    </p:spTree>
    <p:extLst>
      <p:ext uri="{BB962C8B-B14F-4D97-AF65-F5344CB8AC3E}">
        <p14:creationId xmlns:p14="http://schemas.microsoft.com/office/powerpoint/2010/main" val="217280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956520"/>
            <a:ext cx="11495314" cy="1449062"/>
          </a:xfrm>
        </p:spPr>
        <p:txBody>
          <a:bodyPr>
            <a:noAutofit/>
          </a:bodyPr>
          <a:lstStyle/>
          <a:p>
            <a:pPr algn="ctr"/>
            <a:r>
              <a:rPr lang="zh-TW" altLang="en-US" sz="6000" dirty="0"/>
              <a:t>每天早晚各喝</a:t>
            </a:r>
            <a:r>
              <a:rPr lang="en-US" altLang="zh-TW" sz="6000" dirty="0"/>
              <a:t>1</a:t>
            </a:r>
            <a:r>
              <a:rPr lang="zh-TW" altLang="en-US" sz="6000" dirty="0"/>
              <a:t>杯牛奶</a:t>
            </a:r>
          </a:p>
        </p:txBody>
      </p:sp>
      <p:sp>
        <p:nvSpPr>
          <p:cNvPr id="3" name="箭號: 向下 2">
            <a:extLst>
              <a:ext uri="{FF2B5EF4-FFF2-40B4-BE49-F238E27FC236}">
                <a16:creationId xmlns:a16="http://schemas.microsoft.com/office/drawing/2014/main" id="{4426C57D-B4CA-40FE-9447-4FEEDA5A2337}"/>
              </a:ext>
            </a:extLst>
          </p:cNvPr>
          <p:cNvSpPr/>
          <p:nvPr/>
        </p:nvSpPr>
        <p:spPr>
          <a:xfrm>
            <a:off x="5138057" y="3167743"/>
            <a:ext cx="1915886" cy="123008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6D60720A-7824-44F1-83B6-FAC49A6719F0}"/>
              </a:ext>
            </a:extLst>
          </p:cNvPr>
          <p:cNvSpPr txBox="1">
            <a:spLocks/>
          </p:cNvSpPr>
          <p:nvPr/>
        </p:nvSpPr>
        <p:spPr>
          <a:xfrm>
            <a:off x="348343" y="4654435"/>
            <a:ext cx="11495314" cy="14490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zh-TW" altLang="en-US" sz="6000" dirty="0">
                <a:solidFill>
                  <a:prstClr val="black"/>
                </a:solidFill>
              </a:rPr>
              <a:t>每天早餐一杯奶開始</a:t>
            </a:r>
            <a:endParaRPr kumimoji="0" lang="zh-TW" alt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j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A23D725-0C21-42C7-ADC9-0AC562AB8224}"/>
              </a:ext>
            </a:extLst>
          </p:cNvPr>
          <p:cNvSpPr txBox="1"/>
          <p:nvPr/>
        </p:nvSpPr>
        <p:spPr>
          <a:xfrm>
            <a:off x="7663542" y="3333375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簡化</a:t>
            </a:r>
          </a:p>
        </p:txBody>
      </p:sp>
    </p:spTree>
    <p:extLst>
      <p:ext uri="{BB962C8B-B14F-4D97-AF65-F5344CB8AC3E}">
        <p14:creationId xmlns:p14="http://schemas.microsoft.com/office/powerpoint/2010/main" val="1573196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956520"/>
            <a:ext cx="11495314" cy="1449062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/>
              <a:t>每天要吃五份豆魚蛋肉蛋白質食物</a:t>
            </a:r>
          </a:p>
        </p:txBody>
      </p:sp>
      <p:sp>
        <p:nvSpPr>
          <p:cNvPr id="3" name="箭號: 向下 2">
            <a:extLst>
              <a:ext uri="{FF2B5EF4-FFF2-40B4-BE49-F238E27FC236}">
                <a16:creationId xmlns:a16="http://schemas.microsoft.com/office/drawing/2014/main" id="{4426C57D-B4CA-40FE-9447-4FEEDA5A2337}"/>
              </a:ext>
            </a:extLst>
          </p:cNvPr>
          <p:cNvSpPr/>
          <p:nvPr/>
        </p:nvSpPr>
        <p:spPr>
          <a:xfrm>
            <a:off x="5138057" y="3167743"/>
            <a:ext cx="1915886" cy="123008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6D60720A-7824-44F1-83B6-FAC49A6719F0}"/>
              </a:ext>
            </a:extLst>
          </p:cNvPr>
          <p:cNvSpPr txBox="1">
            <a:spLocks/>
          </p:cNvSpPr>
          <p:nvPr/>
        </p:nvSpPr>
        <p:spPr>
          <a:xfrm>
            <a:off x="348343" y="4654435"/>
            <a:ext cx="11495314" cy="14490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5400" dirty="0"/>
              <a:t>每天至少吃三份豆魚蛋肉蛋白質食物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A23D725-0C21-42C7-ADC9-0AC562AB8224}"/>
              </a:ext>
            </a:extLst>
          </p:cNvPr>
          <p:cNvSpPr txBox="1"/>
          <p:nvPr/>
        </p:nvSpPr>
        <p:spPr>
          <a:xfrm>
            <a:off x="7663542" y="3333375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400" dirty="0"/>
              <a:t>簡化</a:t>
            </a:r>
          </a:p>
        </p:txBody>
      </p:sp>
    </p:spTree>
    <p:extLst>
      <p:ext uri="{BB962C8B-B14F-4D97-AF65-F5344CB8AC3E}">
        <p14:creationId xmlns:p14="http://schemas.microsoft.com/office/powerpoint/2010/main" val="2683404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C4AF884F-6E17-4FFE-BFD5-972C65AF0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8343" y="956520"/>
            <a:ext cx="11495314" cy="1449062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dirty="0"/>
              <a:t>下周每天都有吃不一樣的彩虹蔬果，一天吃五份</a:t>
            </a:r>
          </a:p>
        </p:txBody>
      </p:sp>
      <p:sp>
        <p:nvSpPr>
          <p:cNvPr id="3" name="箭號: 向下 2">
            <a:extLst>
              <a:ext uri="{FF2B5EF4-FFF2-40B4-BE49-F238E27FC236}">
                <a16:creationId xmlns:a16="http://schemas.microsoft.com/office/drawing/2014/main" id="{4426C57D-B4CA-40FE-9447-4FEEDA5A2337}"/>
              </a:ext>
            </a:extLst>
          </p:cNvPr>
          <p:cNvSpPr/>
          <p:nvPr/>
        </p:nvSpPr>
        <p:spPr>
          <a:xfrm>
            <a:off x="5138057" y="2813957"/>
            <a:ext cx="1915886" cy="1230086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4" name="標題 1">
            <a:extLst>
              <a:ext uri="{FF2B5EF4-FFF2-40B4-BE49-F238E27FC236}">
                <a16:creationId xmlns:a16="http://schemas.microsoft.com/office/drawing/2014/main" id="{6D60720A-7824-44F1-83B6-FAC49A6719F0}"/>
              </a:ext>
            </a:extLst>
          </p:cNvPr>
          <p:cNvSpPr txBox="1">
            <a:spLocks/>
          </p:cNvSpPr>
          <p:nvPr/>
        </p:nvSpPr>
        <p:spPr>
          <a:xfrm>
            <a:off x="348343" y="4654435"/>
            <a:ext cx="11495314" cy="14490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zh-TW" altLang="en-US" sz="5400" dirty="0"/>
              <a:t>下周每天都有吃不一樣的彩虹蔬果，一天至少吃三份以上</a:t>
            </a:r>
            <a:endParaRPr kumimoji="0" lang="zh-TW" altLang="en-US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A23D725-0C21-42C7-ADC9-0AC562AB8224}"/>
              </a:ext>
            </a:extLst>
          </p:cNvPr>
          <p:cNvSpPr txBox="1"/>
          <p:nvPr/>
        </p:nvSpPr>
        <p:spPr>
          <a:xfrm>
            <a:off x="7663542" y="2979589"/>
            <a:ext cx="131318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簡化</a:t>
            </a:r>
          </a:p>
        </p:txBody>
      </p:sp>
    </p:spTree>
    <p:extLst>
      <p:ext uri="{BB962C8B-B14F-4D97-AF65-F5344CB8AC3E}">
        <p14:creationId xmlns:p14="http://schemas.microsoft.com/office/powerpoint/2010/main" val="3395227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EDB9C25-2DC2-43B3-875A-68AEE8408366}"/>
              </a:ext>
            </a:extLst>
          </p:cNvPr>
          <p:cNvSpPr txBox="1"/>
          <p:nvPr/>
        </p:nvSpPr>
        <p:spPr>
          <a:xfrm>
            <a:off x="2733541" y="1672655"/>
            <a:ext cx="6724918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16600" dirty="0"/>
              <a:t>Social</a:t>
            </a:r>
          </a:p>
          <a:p>
            <a:pPr algn="ctr"/>
            <a:r>
              <a:rPr lang="zh-TW" altLang="en-US" sz="7200" dirty="0"/>
              <a:t>團結力量大</a:t>
            </a:r>
          </a:p>
        </p:txBody>
      </p:sp>
    </p:spTree>
    <p:extLst>
      <p:ext uri="{BB962C8B-B14F-4D97-AF65-F5344CB8AC3E}">
        <p14:creationId xmlns:p14="http://schemas.microsoft.com/office/powerpoint/2010/main" val="9618231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橢圓 3">
            <a:extLst>
              <a:ext uri="{FF2B5EF4-FFF2-40B4-BE49-F238E27FC236}">
                <a16:creationId xmlns:a16="http://schemas.microsoft.com/office/drawing/2014/main" id="{B6A34A5C-B87E-43BF-89F7-F684EF9CABE3}"/>
              </a:ext>
            </a:extLst>
          </p:cNvPr>
          <p:cNvSpPr/>
          <p:nvPr/>
        </p:nvSpPr>
        <p:spPr>
          <a:xfrm>
            <a:off x="2372652" y="424451"/>
            <a:ext cx="710331" cy="70149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Noto Sans CJK TC Black"/>
                <a:cs typeface="+mn-cs"/>
              </a:rPr>
              <a:t>1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9" name="橢圓 8">
            <a:extLst>
              <a:ext uri="{FF2B5EF4-FFF2-40B4-BE49-F238E27FC236}">
                <a16:creationId xmlns:a16="http://schemas.microsoft.com/office/drawing/2014/main" id="{AB0F0700-544D-4416-91F0-8B576BCFFA3A}"/>
              </a:ext>
            </a:extLst>
          </p:cNvPr>
          <p:cNvSpPr/>
          <p:nvPr/>
        </p:nvSpPr>
        <p:spPr>
          <a:xfrm>
            <a:off x="2372652" y="1516259"/>
            <a:ext cx="710331" cy="70149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Noto Sans CJK TC Black"/>
                <a:cs typeface="+mn-cs"/>
              </a:rPr>
              <a:t>2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10" name="橢圓 9">
            <a:extLst>
              <a:ext uri="{FF2B5EF4-FFF2-40B4-BE49-F238E27FC236}">
                <a16:creationId xmlns:a16="http://schemas.microsoft.com/office/drawing/2014/main" id="{AC209EB6-92C0-4F47-A939-ADEBF26CBF52}"/>
              </a:ext>
            </a:extLst>
          </p:cNvPr>
          <p:cNvSpPr/>
          <p:nvPr/>
        </p:nvSpPr>
        <p:spPr>
          <a:xfrm>
            <a:off x="2372652" y="2608066"/>
            <a:ext cx="710331" cy="70149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Noto Sans CJK TC Black"/>
                <a:cs typeface="+mn-cs"/>
              </a:rPr>
              <a:t>3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11" name="橢圓 10">
            <a:extLst>
              <a:ext uri="{FF2B5EF4-FFF2-40B4-BE49-F238E27FC236}">
                <a16:creationId xmlns:a16="http://schemas.microsoft.com/office/drawing/2014/main" id="{253BB3F2-54FF-4225-9AE9-7793E7811A76}"/>
              </a:ext>
            </a:extLst>
          </p:cNvPr>
          <p:cNvSpPr/>
          <p:nvPr/>
        </p:nvSpPr>
        <p:spPr>
          <a:xfrm>
            <a:off x="2372652" y="3699873"/>
            <a:ext cx="710331" cy="70149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Noto Sans CJK TC Black"/>
                <a:cs typeface="+mn-cs"/>
              </a:rPr>
              <a:t>4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12" name="橢圓 11">
            <a:extLst>
              <a:ext uri="{FF2B5EF4-FFF2-40B4-BE49-F238E27FC236}">
                <a16:creationId xmlns:a16="http://schemas.microsoft.com/office/drawing/2014/main" id="{72743699-8444-45E4-B3C6-61F50A5DDA31}"/>
              </a:ext>
            </a:extLst>
          </p:cNvPr>
          <p:cNvSpPr/>
          <p:nvPr/>
        </p:nvSpPr>
        <p:spPr>
          <a:xfrm>
            <a:off x="2372652" y="4791681"/>
            <a:ext cx="710331" cy="70149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ea typeface="Noto Sans CJK TC Black"/>
                <a:cs typeface="+mn-cs"/>
              </a:rPr>
              <a:t>5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72CD5DC9-CAED-4DA6-A038-1784605603DC}"/>
              </a:ext>
            </a:extLst>
          </p:cNvPr>
          <p:cNvSpPr txBox="1"/>
          <p:nvPr/>
        </p:nvSpPr>
        <p:spPr>
          <a:xfrm>
            <a:off x="3628572" y="335459"/>
            <a:ext cx="68531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我自己想要做的營養健康事？</a:t>
            </a: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FABF4E44-3566-41B6-8D1F-08BBB2B1A334}"/>
              </a:ext>
            </a:extLst>
          </p:cNvPr>
          <p:cNvSpPr txBox="1"/>
          <p:nvPr/>
        </p:nvSpPr>
        <p:spPr>
          <a:xfrm>
            <a:off x="3628572" y="1434304"/>
            <a:ext cx="83599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做多少量？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Noto Sans CJK TC Black"/>
                <a:cs typeface="+mn-cs"/>
              </a:rPr>
              <a:t>(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Noto Sans CJK TC Black"/>
                <a:cs typeface="+mn-cs"/>
              </a:rPr>
              <a:t>數</a:t>
            </a: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量、品質、一天次數、一週頻率</a:t>
            </a:r>
            <a:r>
              <a:rPr kumimoji="0" lang="en-US" altLang="zh-TW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Noto Sans CJK TC Black"/>
                <a:cs typeface="+mn-cs"/>
              </a:rPr>
              <a:t>)</a:t>
            </a: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5CC3237C-ACA0-4137-9CE6-326EC9E73AE7}"/>
              </a:ext>
            </a:extLst>
          </p:cNvPr>
          <p:cNvSpPr txBox="1"/>
          <p:nvPr/>
        </p:nvSpPr>
        <p:spPr>
          <a:xfrm>
            <a:off x="3628572" y="2533149"/>
            <a:ext cx="78935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什麼時候做？</a:t>
            </a:r>
            <a:r>
              <a:rPr kumimoji="0" lang="en-US" altLang="zh-TW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Noto Sans CJK TC Black"/>
                <a:cs typeface="+mn-cs"/>
              </a:rPr>
              <a:t>(</a:t>
            </a: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早餐、中午、早晚</a:t>
            </a:r>
            <a:r>
              <a:rPr kumimoji="0" lang="en-US" altLang="zh-TW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Noto Sans CJK TC Black"/>
                <a:cs typeface="+mn-cs"/>
              </a:rPr>
              <a:t>) </a:t>
            </a:r>
            <a:endParaRPr kumimoji="0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C5961DED-6FD4-467D-A1EB-D43B82A58D51}"/>
              </a:ext>
            </a:extLst>
          </p:cNvPr>
          <p:cNvSpPr txBox="1"/>
          <p:nvPr/>
        </p:nvSpPr>
        <p:spPr>
          <a:xfrm>
            <a:off x="3628572" y="4730838"/>
            <a:ext cx="73725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你有幾分的信心分數</a:t>
            </a:r>
            <a:r>
              <a:rPr kumimoji="0" lang="en-US" altLang="zh-TW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(1-10</a:t>
            </a: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分</a:t>
            </a:r>
            <a:r>
              <a:rPr kumimoji="0" lang="en-US" altLang="zh-TW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)</a:t>
            </a:r>
            <a:r>
              <a:rPr kumimoji="0" lang="zh-TW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？</a:t>
            </a:r>
          </a:p>
        </p:txBody>
      </p:sp>
      <p:sp>
        <p:nvSpPr>
          <p:cNvPr id="18" name="文字方塊 17">
            <a:extLst>
              <a:ext uri="{FF2B5EF4-FFF2-40B4-BE49-F238E27FC236}">
                <a16:creationId xmlns:a16="http://schemas.microsoft.com/office/drawing/2014/main" id="{7E971BDD-0850-45C6-A227-0FE18A85B83B}"/>
              </a:ext>
            </a:extLst>
          </p:cNvPr>
          <p:cNvSpPr txBox="1"/>
          <p:nvPr/>
        </p:nvSpPr>
        <p:spPr>
          <a:xfrm>
            <a:off x="437864" y="63446"/>
            <a:ext cx="1661993" cy="600909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團結力量大</a:t>
            </a:r>
            <a:endParaRPr kumimoji="0" lang="en-US" altLang="zh-TW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Noto Sans CJK TC Black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行動目標設定</a:t>
            </a:r>
          </a:p>
        </p:txBody>
      </p:sp>
      <p:sp>
        <p:nvSpPr>
          <p:cNvPr id="19" name="文字方塊 18">
            <a:extLst>
              <a:ext uri="{FF2B5EF4-FFF2-40B4-BE49-F238E27FC236}">
                <a16:creationId xmlns:a16="http://schemas.microsoft.com/office/drawing/2014/main" id="{04B7527A-160C-427B-B2C3-D9A16B13B493}"/>
              </a:ext>
            </a:extLst>
          </p:cNvPr>
          <p:cNvSpPr txBox="1"/>
          <p:nvPr/>
        </p:nvSpPr>
        <p:spPr>
          <a:xfrm>
            <a:off x="3628572" y="3631994"/>
            <a:ext cx="5827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4000" dirty="0">
                <a:solidFill>
                  <a:prstClr val="black"/>
                </a:solidFill>
                <a:ea typeface="Noto Sans CJK TC Black"/>
              </a:rPr>
              <a:t>在哪裡做或跟誰一起做？</a:t>
            </a:r>
            <a:endParaRPr kumimoji="0" lang="zh-TW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cs typeface="+mn-cs"/>
            </a:endParaRPr>
          </a:p>
        </p:txBody>
      </p:sp>
      <p:pic>
        <p:nvPicPr>
          <p:cNvPr id="20" name="圖片 19">
            <a:extLst>
              <a:ext uri="{FF2B5EF4-FFF2-40B4-BE49-F238E27FC236}">
                <a16:creationId xmlns:a16="http://schemas.microsoft.com/office/drawing/2014/main" id="{9451C81F-331C-42A0-94F5-F3C7B7244E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595" y="5493171"/>
            <a:ext cx="6260214" cy="121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6313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D7608E01-7F8E-4F2D-8336-91B789816D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AFB5BE-691A-44B1-BA0A-0CEA07F09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266" y="1484906"/>
            <a:ext cx="7069809" cy="514449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1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、想做的？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2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、做多少量？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3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、何時做？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4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</a:t>
            </a:r>
            <a:r>
              <a:rPr lang="zh-TW" altLang="en-US" sz="40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在哪做跟誰做？</a:t>
            </a:r>
            <a:endParaRPr lang="en-US" altLang="zh-TW" sz="40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5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、信心分數？</a:t>
            </a:r>
            <a:b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</a:b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(1-10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分</a:t>
            </a: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)</a:t>
            </a:r>
            <a:endParaRPr lang="zh-TW" altLang="en-US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609FBE73-30C5-4C4F-B8AD-7A4729CBCDB6}"/>
              </a:ext>
            </a:extLst>
          </p:cNvPr>
          <p:cNvSpPr txBox="1"/>
          <p:nvPr/>
        </p:nvSpPr>
        <p:spPr>
          <a:xfrm>
            <a:off x="1739900" y="441093"/>
            <a:ext cx="9398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營養健康行動</a:t>
            </a:r>
            <a:r>
              <a:rPr kumimoji="0" lang="en-US" altLang="zh-TW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-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營養相關</a:t>
            </a:r>
            <a:endParaRPr kumimoji="0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srgbClr val="2E75B6"/>
              </a:solidFill>
              <a:effectLst/>
              <a:uLnTx/>
              <a:uFillTx/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</p:txBody>
      </p:sp>
      <p:graphicFrame>
        <p:nvGraphicFramePr>
          <p:cNvPr id="5" name="表格 7">
            <a:extLst>
              <a:ext uri="{FF2B5EF4-FFF2-40B4-BE49-F238E27FC236}">
                <a16:creationId xmlns:a16="http://schemas.microsoft.com/office/drawing/2014/main" id="{BC854A6A-8B6D-48BE-BE96-4FB75AEB56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9053271"/>
              </p:ext>
            </p:extLst>
          </p:nvPr>
        </p:nvGraphicFramePr>
        <p:xfrm>
          <a:off x="3938587" y="1484906"/>
          <a:ext cx="7800975" cy="5048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3425">
                  <a:extLst>
                    <a:ext uri="{9D8B030D-6E8A-4147-A177-3AD203B41FA5}">
                      <a16:colId xmlns:a16="http://schemas.microsoft.com/office/drawing/2014/main" val="453669760"/>
                    </a:ext>
                  </a:extLst>
                </a:gridCol>
                <a:gridCol w="5797550">
                  <a:extLst>
                    <a:ext uri="{9D8B030D-6E8A-4147-A177-3AD203B41FA5}">
                      <a16:colId xmlns:a16="http://schemas.microsoft.com/office/drawing/2014/main" val="3699776031"/>
                    </a:ext>
                  </a:extLst>
                </a:gridCol>
              </a:tblGrid>
              <a:tr h="510026">
                <a:tc gridSpan="2"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範例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322050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想做的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喝牛奶增加鈣質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2779189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做多少量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一週至少五天</a:t>
                      </a:r>
                      <a:br>
                        <a:rPr lang="en-US" altLang="zh-TW" sz="2800" dirty="0">
                          <a:solidFill>
                            <a:schemeClr val="tx1"/>
                          </a:solidFill>
                        </a:rPr>
                      </a:b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每天早晚各一杯牛奶</a:t>
                      </a:r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一杯為</a:t>
                      </a:r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240ml)</a:t>
                      </a:r>
                      <a:endParaRPr lang="zh-TW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4686143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何時做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早餐時搭配、晚餐後飲用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3720459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在哪做</a:t>
                      </a:r>
                      <a:endParaRPr lang="en-US" altLang="zh-TW" sz="2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跟誰做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找先生一起完成這個任務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7676560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信心分數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7</a:t>
                      </a: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分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7105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75943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D7608E01-7F8E-4F2D-8336-91B789816D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AFB5BE-691A-44B1-BA0A-0CEA07F09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266" y="1484906"/>
            <a:ext cx="7069809" cy="514449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1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、想做的？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2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、做多少量？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3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、何時做？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4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</a:t>
            </a:r>
            <a:r>
              <a:rPr lang="zh-TW" altLang="en-US" sz="40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在哪做跟誰做？</a:t>
            </a:r>
            <a:endParaRPr lang="en-US" altLang="zh-TW" sz="40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5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、信心分數？</a:t>
            </a:r>
            <a:b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</a:b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(1-10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分</a:t>
            </a: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)</a:t>
            </a:r>
            <a:endParaRPr lang="zh-TW" altLang="en-US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609FBE73-30C5-4C4F-B8AD-7A4729CBCDB6}"/>
              </a:ext>
            </a:extLst>
          </p:cNvPr>
          <p:cNvSpPr txBox="1"/>
          <p:nvPr/>
        </p:nvSpPr>
        <p:spPr>
          <a:xfrm>
            <a:off x="1739900" y="441093"/>
            <a:ext cx="9398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營養健康行動</a:t>
            </a:r>
            <a:r>
              <a:rPr kumimoji="0" lang="en-US" altLang="zh-TW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-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營養行為相關</a:t>
            </a:r>
            <a:endParaRPr kumimoji="0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srgbClr val="2E75B6"/>
              </a:solidFill>
              <a:effectLst/>
              <a:uLnTx/>
              <a:uFillTx/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</p:txBody>
      </p:sp>
      <p:graphicFrame>
        <p:nvGraphicFramePr>
          <p:cNvPr id="5" name="表格 7">
            <a:extLst>
              <a:ext uri="{FF2B5EF4-FFF2-40B4-BE49-F238E27FC236}">
                <a16:creationId xmlns:a16="http://schemas.microsoft.com/office/drawing/2014/main" id="{BC854A6A-8B6D-48BE-BE96-4FB75AEB56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329391"/>
              </p:ext>
            </p:extLst>
          </p:nvPr>
        </p:nvGraphicFramePr>
        <p:xfrm>
          <a:off x="3938587" y="1484906"/>
          <a:ext cx="7800975" cy="4827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3425">
                  <a:extLst>
                    <a:ext uri="{9D8B030D-6E8A-4147-A177-3AD203B41FA5}">
                      <a16:colId xmlns:a16="http://schemas.microsoft.com/office/drawing/2014/main" val="453669760"/>
                    </a:ext>
                  </a:extLst>
                </a:gridCol>
                <a:gridCol w="5797550">
                  <a:extLst>
                    <a:ext uri="{9D8B030D-6E8A-4147-A177-3AD203B41FA5}">
                      <a16:colId xmlns:a16="http://schemas.microsoft.com/office/drawing/2014/main" val="3699776031"/>
                    </a:ext>
                  </a:extLst>
                </a:gridCol>
              </a:tblGrid>
              <a:tr h="510026">
                <a:tc gridSpan="2"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範例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322050"/>
                  </a:ext>
                </a:extLst>
              </a:tr>
              <a:tr h="659214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想做的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想要煮新口味的料理</a:t>
                      </a:r>
                      <a:endParaRPr lang="en-US" altLang="zh-TW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2779189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做多少量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我想要下周嘗試煮兩道新的青江菜、鯖魚或雞胸肉料理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4686143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何時做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平日</a:t>
                      </a:r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週二及週五午晚餐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3720459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在哪做</a:t>
                      </a:r>
                      <a:endParaRPr lang="en-US" altLang="zh-TW" sz="2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跟誰做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找女兒一起完成這個任務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7676560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信心分數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分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7105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10770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D7608E01-7F8E-4F2D-8336-91B789816D1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/>
              <a:ea typeface="微軟正黑體"/>
              <a:cs typeface="+mn-cs"/>
            </a:endParaRP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1AFB5BE-691A-44B1-BA0A-0CEA07F09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266" y="1484906"/>
            <a:ext cx="7069809" cy="514449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1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、想做的？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2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、做多少量？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3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、何時做？</a:t>
            </a:r>
            <a:endParaRPr lang="en-US" altLang="zh-TW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4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</a:t>
            </a:r>
            <a:r>
              <a:rPr lang="zh-TW" altLang="en-US" sz="40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在哪做跟誰做？</a:t>
            </a:r>
            <a:endParaRPr lang="en-US" altLang="zh-TW" sz="40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5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、信心分數？</a:t>
            </a:r>
            <a:b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</a:b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(1-10</a:t>
            </a:r>
            <a:r>
              <a:rPr lang="zh-TW" altLang="en-US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分</a:t>
            </a:r>
            <a:r>
              <a:rPr lang="en-US" altLang="zh-TW" sz="4400" b="1" dirty="0">
                <a:solidFill>
                  <a:srgbClr val="2E75B6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)</a:t>
            </a:r>
            <a:endParaRPr lang="zh-TW" altLang="en-US" sz="4400" b="1" dirty="0">
              <a:solidFill>
                <a:srgbClr val="2E75B6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609FBE73-30C5-4C4F-B8AD-7A4729CBCDB6}"/>
              </a:ext>
            </a:extLst>
          </p:cNvPr>
          <p:cNvSpPr txBox="1"/>
          <p:nvPr/>
        </p:nvSpPr>
        <p:spPr>
          <a:xfrm>
            <a:off x="1739900" y="441093"/>
            <a:ext cx="93980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營養健康行動</a:t>
            </a:r>
            <a:r>
              <a:rPr kumimoji="0" lang="en-US" altLang="zh-TW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-</a:t>
            </a: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2E75B6"/>
                </a:solidFill>
                <a:effectLst/>
                <a:uLnTx/>
                <a:uFillTx/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rPr>
              <a:t>健康相關</a:t>
            </a:r>
            <a:endParaRPr kumimoji="0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srgbClr val="2E75B6"/>
              </a:solidFill>
              <a:effectLst/>
              <a:uLnTx/>
              <a:uFillTx/>
              <a:latin typeface="Microsoft YaHei" panose="020B0503020204020204" pitchFamily="34" charset="-122"/>
              <a:ea typeface="Microsoft YaHei" panose="020B0503020204020204" pitchFamily="34" charset="-122"/>
              <a:cs typeface="Arial"/>
            </a:endParaRPr>
          </a:p>
        </p:txBody>
      </p:sp>
      <p:graphicFrame>
        <p:nvGraphicFramePr>
          <p:cNvPr id="5" name="表格 7">
            <a:extLst>
              <a:ext uri="{FF2B5EF4-FFF2-40B4-BE49-F238E27FC236}">
                <a16:creationId xmlns:a16="http://schemas.microsoft.com/office/drawing/2014/main" id="{BC854A6A-8B6D-48BE-BE96-4FB75AEB56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965742"/>
              </p:ext>
            </p:extLst>
          </p:nvPr>
        </p:nvGraphicFramePr>
        <p:xfrm>
          <a:off x="3938587" y="1484906"/>
          <a:ext cx="7800975" cy="50488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3425">
                  <a:extLst>
                    <a:ext uri="{9D8B030D-6E8A-4147-A177-3AD203B41FA5}">
                      <a16:colId xmlns:a16="http://schemas.microsoft.com/office/drawing/2014/main" val="453669760"/>
                    </a:ext>
                  </a:extLst>
                </a:gridCol>
                <a:gridCol w="5797550">
                  <a:extLst>
                    <a:ext uri="{9D8B030D-6E8A-4147-A177-3AD203B41FA5}">
                      <a16:colId xmlns:a16="http://schemas.microsoft.com/office/drawing/2014/main" val="3699776031"/>
                    </a:ext>
                  </a:extLst>
                </a:gridCol>
              </a:tblGrid>
              <a:tr h="510026">
                <a:tc gridSpan="2"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範例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38322050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想做的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每天走路</a:t>
                      </a:r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快走</a:t>
                      </a:r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到菜市場買菜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2779189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做多少量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一週至少兩天</a:t>
                      </a:r>
                      <a:br>
                        <a:rPr lang="en-US" altLang="zh-TW" sz="2800" dirty="0">
                          <a:solidFill>
                            <a:schemeClr val="tx1"/>
                          </a:solidFill>
                        </a:rPr>
                      </a:b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用快走的</a:t>
                      </a:r>
                      <a:r>
                        <a:rPr lang="zh-TW" altLang="en-US" sz="2800">
                          <a:solidFill>
                            <a:schemeClr val="tx1"/>
                          </a:solidFill>
                        </a:rPr>
                        <a:t>方式來回菜市場</a:t>
                      </a:r>
                      <a:endParaRPr lang="zh-TW" alt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4686143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何時做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星期三和星期六上午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53720459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在哪做</a:t>
                      </a:r>
                      <a:endParaRPr lang="en-US" altLang="zh-TW" sz="2800" dirty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跟誰做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一個人前往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7676560"/>
                  </a:ext>
                </a:extLst>
              </a:tr>
              <a:tr h="880318">
                <a:tc>
                  <a:txBody>
                    <a:bodyPr/>
                    <a:lstStyle/>
                    <a:p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信心分數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800" dirty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zh-TW" altLang="en-US" sz="2800" dirty="0">
                          <a:solidFill>
                            <a:schemeClr val="tx1"/>
                          </a:solidFill>
                        </a:rPr>
                        <a:t>分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7105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62588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EDB9C25-2DC2-43B3-875A-68AEE8408366}"/>
              </a:ext>
            </a:extLst>
          </p:cNvPr>
          <p:cNvSpPr txBox="1"/>
          <p:nvPr/>
        </p:nvSpPr>
        <p:spPr>
          <a:xfrm>
            <a:off x="2302334" y="1672655"/>
            <a:ext cx="7587333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16600" dirty="0"/>
              <a:t>Timely</a:t>
            </a:r>
          </a:p>
          <a:p>
            <a:pPr algn="ctr"/>
            <a:r>
              <a:rPr lang="zh-TW" altLang="en-US" sz="7200" dirty="0"/>
              <a:t>時間內檢核回饋</a:t>
            </a:r>
          </a:p>
        </p:txBody>
      </p:sp>
    </p:spTree>
    <p:extLst>
      <p:ext uri="{BB962C8B-B14F-4D97-AF65-F5344CB8AC3E}">
        <p14:creationId xmlns:p14="http://schemas.microsoft.com/office/powerpoint/2010/main" val="38064669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EBE3B9-A3A0-4A0F-A743-E9A96F49D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0B3F11A-9CD6-426D-8656-3096F4AB2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A16FCDE-9CEA-4A06-A2AE-3F277472821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2277493-1218-43B4-81DE-C1FC3988B1F2}"/>
              </a:ext>
            </a:extLst>
          </p:cNvPr>
          <p:cNvSpPr txBox="1"/>
          <p:nvPr/>
        </p:nvSpPr>
        <p:spPr>
          <a:xfrm>
            <a:off x="358140" y="379075"/>
            <a:ext cx="1147572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8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時間是我們的動力！</a:t>
            </a:r>
          </a:p>
        </p:txBody>
      </p:sp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E6A52385-A8AD-4A6E-BB91-A6324673F43C}"/>
              </a:ext>
            </a:extLst>
          </p:cNvPr>
          <p:cNvSpPr txBox="1">
            <a:spLocks/>
          </p:cNvSpPr>
          <p:nvPr/>
        </p:nvSpPr>
        <p:spPr>
          <a:xfrm>
            <a:off x="211574" y="2047457"/>
            <a:ext cx="11477691" cy="4264443"/>
          </a:xfrm>
          <a:prstGeom prst="rect">
            <a:avLst/>
          </a:prstGeom>
        </p:spPr>
        <p:txBody>
          <a:bodyPr vert="horz" lIns="121920" tIns="60960" rIns="121920" bIns="6096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活動理念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：讓大家體驗時間設定的動力感。</a:t>
            </a: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活動目標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：在一分鐘內完成</a:t>
            </a:r>
            <a: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7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種以上的題目聯想。</a:t>
            </a: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活動方式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：</a:t>
            </a:r>
            <a:r>
              <a:rPr lang="zh-TW" altLang="en-US" sz="4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每一個人準備數張紙以及奇異筆或彩色筆，每一關卡皆有簡易的聯想問題，須在時間內想出，越多越好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。</a:t>
            </a: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457178" marR="0" lvl="0" indent="-457178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457178" marR="0" lvl="0" indent="-457178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457178" marR="0" lvl="0" indent="-457178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0572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一分鐘遊戲倒數">
            <a:hlinkClick r:id="" action="ppaction://media"/>
            <a:extLst>
              <a:ext uri="{FF2B5EF4-FFF2-40B4-BE49-F238E27FC236}">
                <a16:creationId xmlns:a16="http://schemas.microsoft.com/office/drawing/2014/main" id="{CDAA0BB8-F44C-402E-8332-F38B51A561F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84778" y="2211161"/>
            <a:ext cx="7422444" cy="4175126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D5EAA33-C5B3-464D-AAE0-9790E501561E}"/>
              </a:ext>
            </a:extLst>
          </p:cNvPr>
          <p:cNvSpPr txBox="1"/>
          <p:nvPr/>
        </p:nvSpPr>
        <p:spPr>
          <a:xfrm>
            <a:off x="0" y="134141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/>
              <a:t>一分鐘內寫出關於</a:t>
            </a:r>
            <a:br>
              <a:rPr lang="en-US" altLang="zh-TW" sz="7200" dirty="0"/>
            </a:br>
            <a:r>
              <a:rPr lang="zh-TW" altLang="en-US" sz="7200" dirty="0"/>
              <a:t>富含鈣質的食物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A22BC582-4E8E-4A67-8FB4-F5BF562A46B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64" y="134141"/>
            <a:ext cx="1609483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298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一分鐘遊戲倒數">
            <a:hlinkClick r:id="" action="ppaction://media"/>
            <a:extLst>
              <a:ext uri="{FF2B5EF4-FFF2-40B4-BE49-F238E27FC236}">
                <a16:creationId xmlns:a16="http://schemas.microsoft.com/office/drawing/2014/main" id="{CDAA0BB8-F44C-402E-8332-F38B51A561F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84778" y="2211161"/>
            <a:ext cx="7422444" cy="4175126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D5EAA33-C5B3-464D-AAE0-9790E501561E}"/>
              </a:ext>
            </a:extLst>
          </p:cNvPr>
          <p:cNvSpPr txBox="1"/>
          <p:nvPr/>
        </p:nvSpPr>
        <p:spPr>
          <a:xfrm>
            <a:off x="0" y="134141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/>
              <a:t>一分鐘內寫出關於</a:t>
            </a:r>
            <a:br>
              <a:rPr lang="en-US" altLang="zh-TW" sz="7200" dirty="0"/>
            </a:br>
            <a:r>
              <a:rPr lang="zh-TW" altLang="en-US" sz="7200" dirty="0"/>
              <a:t>彩虹蔬果的食物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935E1DD2-DD08-4AC3-A4E9-2101E5E9E3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95" y="204399"/>
            <a:ext cx="1609483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947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一分鐘遊戲倒數">
            <a:hlinkClick r:id="" action="ppaction://media"/>
            <a:extLst>
              <a:ext uri="{FF2B5EF4-FFF2-40B4-BE49-F238E27FC236}">
                <a16:creationId xmlns:a16="http://schemas.microsoft.com/office/drawing/2014/main" id="{CDAA0BB8-F44C-402E-8332-F38B51A561F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84778" y="2211161"/>
            <a:ext cx="7422444" cy="4175126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D5EAA33-C5B3-464D-AAE0-9790E501561E}"/>
              </a:ext>
            </a:extLst>
          </p:cNvPr>
          <p:cNvSpPr txBox="1"/>
          <p:nvPr/>
        </p:nvSpPr>
        <p:spPr>
          <a:xfrm>
            <a:off x="0" y="134141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/>
              <a:t>一分鐘內寫出關於</a:t>
            </a:r>
            <a:br>
              <a:rPr lang="en-US" altLang="zh-TW" sz="7200" dirty="0"/>
            </a:br>
            <a:r>
              <a:rPr lang="zh-TW" altLang="en-US" sz="7200" dirty="0"/>
              <a:t>富含蛋白質的食物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0ACEFBE-A87F-4CB3-8683-78E5822FE7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831" y="170187"/>
            <a:ext cx="16002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211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一分鐘遊戲倒數">
            <a:hlinkClick r:id="" action="ppaction://media"/>
            <a:extLst>
              <a:ext uri="{FF2B5EF4-FFF2-40B4-BE49-F238E27FC236}">
                <a16:creationId xmlns:a16="http://schemas.microsoft.com/office/drawing/2014/main" id="{CDAA0BB8-F44C-402E-8332-F38B51A561F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384778" y="2211161"/>
            <a:ext cx="7422444" cy="4175126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D5EAA33-C5B3-464D-AAE0-9790E501561E}"/>
              </a:ext>
            </a:extLst>
          </p:cNvPr>
          <p:cNvSpPr txBox="1"/>
          <p:nvPr/>
        </p:nvSpPr>
        <p:spPr>
          <a:xfrm>
            <a:off x="0" y="134141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/>
              <a:t>一分鐘內寫出關於</a:t>
            </a:r>
            <a:br>
              <a:rPr lang="en-US" altLang="zh-TW" sz="7200" dirty="0"/>
            </a:br>
            <a:r>
              <a:rPr lang="zh-TW" altLang="en-US" sz="7200" dirty="0"/>
              <a:t>富含膳食纖維的食物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AC40B12A-6E2A-4FD1-9AFB-EC104FA201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581" y="274657"/>
            <a:ext cx="1609483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3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一分鐘遊戲倒數">
            <a:hlinkClick r:id="" action="ppaction://media"/>
            <a:extLst>
              <a:ext uri="{FF2B5EF4-FFF2-40B4-BE49-F238E27FC236}">
                <a16:creationId xmlns:a16="http://schemas.microsoft.com/office/drawing/2014/main" id="{CDAA0BB8-F44C-402E-8332-F38B51A561F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384778" y="2211161"/>
            <a:ext cx="7422444" cy="4175126"/>
          </a:xfrm>
          <a:prstGeom prst="rect">
            <a:avLst/>
          </a:prstGeom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CD5EAA33-C5B3-464D-AAE0-9790E501561E}"/>
              </a:ext>
            </a:extLst>
          </p:cNvPr>
          <p:cNvSpPr txBox="1"/>
          <p:nvPr/>
        </p:nvSpPr>
        <p:spPr>
          <a:xfrm>
            <a:off x="0" y="134141"/>
            <a:ext cx="1219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800" dirty="0"/>
              <a:t>一分鐘內寫出關於</a:t>
            </a:r>
            <a:br>
              <a:rPr lang="en-US" altLang="zh-TW" sz="7200" dirty="0"/>
            </a:br>
            <a:r>
              <a:rPr lang="zh-TW" altLang="en-US" sz="7200" dirty="0"/>
              <a:t>富含好油脂的食物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5D6028A2-2C1D-46DF-A273-AB3F3028FE3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937" y="134141"/>
            <a:ext cx="16002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46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40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EDB9C25-2DC2-43B3-875A-68AEE8408366}"/>
              </a:ext>
            </a:extLst>
          </p:cNvPr>
          <p:cNvSpPr txBox="1"/>
          <p:nvPr/>
        </p:nvSpPr>
        <p:spPr>
          <a:xfrm>
            <a:off x="656144" y="1672655"/>
            <a:ext cx="10879710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16600" dirty="0"/>
              <a:t>Attractive</a:t>
            </a:r>
            <a:br>
              <a:rPr lang="en-US" altLang="zh-TW" sz="16600" dirty="0"/>
            </a:br>
            <a:r>
              <a:rPr lang="zh-TW" altLang="en-US" sz="7200" dirty="0"/>
              <a:t>提醒工具輔助行動</a:t>
            </a:r>
          </a:p>
        </p:txBody>
      </p:sp>
    </p:spTree>
    <p:extLst>
      <p:ext uri="{BB962C8B-B14F-4D97-AF65-F5344CB8AC3E}">
        <p14:creationId xmlns:p14="http://schemas.microsoft.com/office/powerpoint/2010/main" val="192928479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>
            <a:extLst>
              <a:ext uri="{FF2B5EF4-FFF2-40B4-BE49-F238E27FC236}">
                <a16:creationId xmlns:a16="http://schemas.microsoft.com/office/drawing/2014/main" id="{16E09D33-D5FB-4660-A8B8-E4773BD9A372}"/>
              </a:ext>
            </a:extLst>
          </p:cNvPr>
          <p:cNvSpPr txBox="1">
            <a:spLocks/>
          </p:cNvSpPr>
          <p:nvPr/>
        </p:nvSpPr>
        <p:spPr>
          <a:xfrm>
            <a:off x="838200" y="2340750"/>
            <a:ext cx="10515600" cy="1824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8000">
                <a:solidFill>
                  <a:srgbClr val="0070C0"/>
                </a:solidFill>
                <a:latin typeface="+mj-ea"/>
              </a:rPr>
              <a:t>視覺化</a:t>
            </a:r>
            <a:r>
              <a:rPr lang="zh-TW" altLang="en-US" sz="8000">
                <a:solidFill>
                  <a:srgbClr val="C00000"/>
                </a:solidFill>
                <a:latin typeface="+mj-ea"/>
              </a:rPr>
              <a:t>提醒標示</a:t>
            </a:r>
            <a:r>
              <a:rPr lang="zh-TW" altLang="en-US" sz="8000">
                <a:latin typeface="+mj-ea"/>
              </a:rPr>
              <a:t>很重要</a:t>
            </a:r>
            <a:endParaRPr lang="zh-TW" altLang="en-US" sz="8000" dirty="0"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8027265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F1AF29D3-0C8F-422F-9EC8-92CFDFF925E4}"/>
              </a:ext>
            </a:extLst>
          </p:cNvPr>
          <p:cNvSpPr txBox="1"/>
          <p:nvPr/>
        </p:nvSpPr>
        <p:spPr>
          <a:xfrm>
            <a:off x="653142" y="1989141"/>
            <a:ext cx="5314275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4000" dirty="0"/>
              <a:t>針對你所缺乏的營養素</a:t>
            </a:r>
            <a:endParaRPr lang="en-US" altLang="zh-TW" sz="4000" dirty="0"/>
          </a:p>
          <a:p>
            <a:endParaRPr lang="en-US" altLang="zh-TW" sz="4000" dirty="0"/>
          </a:p>
          <a:p>
            <a:r>
              <a:rPr lang="zh-TW" altLang="en-US" sz="4000" dirty="0"/>
              <a:t>透過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4000" dirty="0"/>
              <a:t>提醒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4000" dirty="0"/>
              <a:t>達到幫助</a:t>
            </a:r>
            <a:br>
              <a:rPr lang="en-US" altLang="zh-TW" sz="4000" dirty="0"/>
            </a:br>
            <a:endParaRPr lang="en-US" altLang="zh-TW" sz="4000" dirty="0"/>
          </a:p>
          <a:p>
            <a:r>
              <a:rPr lang="zh-TW" altLang="en-US" sz="4000" dirty="0"/>
              <a:t>以及行動健康的改變</a:t>
            </a:r>
            <a:endParaRPr lang="en-US" altLang="zh-TW" sz="4000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BDCC66FB-11D1-4E5E-8083-62AE0F6F7C9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0906" y="518908"/>
            <a:ext cx="5636960" cy="5677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94654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5EBE3B9-A3A0-4A0F-A743-E9A96F49D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0B3F11A-9CD6-426D-8656-3096F4AB25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9A16FCDE-9CEA-4A06-A2AE-3F277472821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AF2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2277493-1218-43B4-81DE-C1FC3988B1F2}"/>
              </a:ext>
            </a:extLst>
          </p:cNvPr>
          <p:cNvSpPr txBox="1"/>
          <p:nvPr/>
        </p:nvSpPr>
        <p:spPr>
          <a:xfrm>
            <a:off x="358140" y="379075"/>
            <a:ext cx="1147572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8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如何讓你走進我心裡！</a:t>
            </a:r>
          </a:p>
        </p:txBody>
      </p:sp>
      <p:sp>
        <p:nvSpPr>
          <p:cNvPr id="6" name="內容版面配置區 2">
            <a:extLst>
              <a:ext uri="{FF2B5EF4-FFF2-40B4-BE49-F238E27FC236}">
                <a16:creationId xmlns:a16="http://schemas.microsoft.com/office/drawing/2014/main" id="{E6A52385-A8AD-4A6E-BB91-A6324673F43C}"/>
              </a:ext>
            </a:extLst>
          </p:cNvPr>
          <p:cNvSpPr txBox="1">
            <a:spLocks/>
          </p:cNvSpPr>
          <p:nvPr/>
        </p:nvSpPr>
        <p:spPr>
          <a:xfrm>
            <a:off x="516374" y="2092569"/>
            <a:ext cx="11477691" cy="4498486"/>
          </a:xfrm>
          <a:prstGeom prst="rect">
            <a:avLst/>
          </a:prstGeom>
        </p:spPr>
        <p:txBody>
          <a:bodyPr vert="horz" lIns="121920" tIns="60960" rIns="121920" bIns="6096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活動理念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：透過外在輔助，提升行動力。</a:t>
            </a: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lvl="0" indent="0" defTabSz="1219140">
              <a:buNone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活動目標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辨認生活中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4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可以幫助我們多加留意、引起注意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的物品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應該放置的地點，達到提醒或記憶的功效。</a:t>
            </a: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活動方式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zh-TW" altLang="en-US" sz="44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每一關卡皆有簡易的任務或問題</a:t>
            </a:r>
            <a:r>
              <a:rPr kumimoji="0" lang="zh-TW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altLang="zh-TW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altLang="zh-TW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457178" marR="0" lvl="0" indent="-457178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  <a:p>
            <a:pPr marL="457178" marR="0" lvl="0" indent="-457178" algn="l" defTabSz="121914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華康儷中黑" panose="020B0509000000000000" pitchFamily="49" charset="-120"/>
              <a:ea typeface="華康儷中黑" panose="020B0509000000000000" pitchFamily="49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095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臥室裝潢】10種讓你放鬆好睡的臥室設計| 優渥實木">
            <a:extLst>
              <a:ext uri="{FF2B5EF4-FFF2-40B4-BE49-F238E27FC236}">
                <a16:creationId xmlns:a16="http://schemas.microsoft.com/office/drawing/2014/main" id="{05BACDD5-2E5D-4FBB-9217-687EE8888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起床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2054" name="Picture 6" descr="尚品優選生活館】學生用鬧鈴聲音超大兒童鬧鐘床頭鍾靜音簡約小鬧鐘| 蝦皮購物">
            <a:extLst>
              <a:ext uri="{FF2B5EF4-FFF2-40B4-BE49-F238E27FC236}">
                <a16:creationId xmlns:a16="http://schemas.microsoft.com/office/drawing/2014/main" id="{AC20CAD1-E68C-4523-9798-F9E549DA3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64" y="4228140"/>
            <a:ext cx="1487500" cy="148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0053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臥室裝潢】10種讓你放鬆好睡的臥室設計| 優渥實木">
            <a:extLst>
              <a:ext uri="{FF2B5EF4-FFF2-40B4-BE49-F238E27FC236}">
                <a16:creationId xmlns:a16="http://schemas.microsoft.com/office/drawing/2014/main" id="{05BACDD5-2E5D-4FBB-9217-687EE8888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起床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2054" name="Picture 6" descr="尚品優選生活館】學生用鬧鈴聲音超大兒童鬧鐘床頭鍾靜音簡約小鬧鐘| 蝦皮購物">
            <a:extLst>
              <a:ext uri="{FF2B5EF4-FFF2-40B4-BE49-F238E27FC236}">
                <a16:creationId xmlns:a16="http://schemas.microsoft.com/office/drawing/2014/main" id="{AC20CAD1-E68C-4523-9798-F9E549DA3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513" y="3937748"/>
            <a:ext cx="809704" cy="809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612039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看書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4098" name="Picture 2" descr="客廳風格系列家具|最好的柚木家具-優渥實木">
            <a:extLst>
              <a:ext uri="{FF2B5EF4-FFF2-40B4-BE49-F238E27FC236}">
                <a16:creationId xmlns:a16="http://schemas.microsoft.com/office/drawing/2014/main" id="{F5A9A64D-D38D-4005-9328-AAC8F4DCD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C-H160 數位遙控器通用型| BenQ 台灣">
            <a:extLst>
              <a:ext uri="{FF2B5EF4-FFF2-40B4-BE49-F238E27FC236}">
                <a16:creationId xmlns:a16="http://schemas.microsoft.com/office/drawing/2014/main" id="{70630920-C8B7-4913-BBB8-EB379E077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6256">
            <a:off x="8091926" y="5599849"/>
            <a:ext cx="1048871" cy="104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📕合起來的書本Emoji高清大圖和Unicode信息| Emoji表情符號詞典📓 | EmojiAll中文官方網站">
            <a:extLst>
              <a:ext uri="{FF2B5EF4-FFF2-40B4-BE49-F238E27FC236}">
                <a16:creationId xmlns:a16="http://schemas.microsoft.com/office/drawing/2014/main" id="{407BC66A-C7F3-4CD7-9458-9FCEBDC28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53" y="4402952"/>
            <a:ext cx="1375442" cy="1375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6280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看書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4098" name="Picture 2" descr="客廳風格系列家具|最好的柚木家具-優渥實木">
            <a:extLst>
              <a:ext uri="{FF2B5EF4-FFF2-40B4-BE49-F238E27FC236}">
                <a16:creationId xmlns:a16="http://schemas.microsoft.com/office/drawing/2014/main" id="{F5A9A64D-D38D-4005-9328-AAC8F4DCD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RC-H160 數位遙控器通用型| BenQ 台灣">
            <a:extLst>
              <a:ext uri="{FF2B5EF4-FFF2-40B4-BE49-F238E27FC236}">
                <a16:creationId xmlns:a16="http://schemas.microsoft.com/office/drawing/2014/main" id="{70630920-C8B7-4913-BBB8-EB379E077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96256">
            <a:off x="8091926" y="5599849"/>
            <a:ext cx="1048871" cy="104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📕合起來的書本Emoji高清大圖和Unicode信息| Emoji表情符號詞典📓 | EmojiAll中文官方網站">
            <a:extLst>
              <a:ext uri="{FF2B5EF4-FFF2-40B4-BE49-F238E27FC236}">
                <a16:creationId xmlns:a16="http://schemas.microsoft.com/office/drawing/2014/main" id="{407BC66A-C7F3-4CD7-9458-9FCEBDC28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2940">
            <a:off x="7387665" y="5786186"/>
            <a:ext cx="676196" cy="67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71876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減肥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6146" name="Picture 2" descr="純粹樸實北歐風入門！百搭自然簡約生活家具創造幸福居家空間- 熱門新訊- 自由電子報">
            <a:extLst>
              <a:ext uri="{FF2B5EF4-FFF2-40B4-BE49-F238E27FC236}">
                <a16:creationId xmlns:a16="http://schemas.microsoft.com/office/drawing/2014/main" id="{04264FB3-685A-4616-A666-0F0CAC1B3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歪國零食嘴- 世界最厲害的零食都在這裡">
            <a:extLst>
              <a:ext uri="{FF2B5EF4-FFF2-40B4-BE49-F238E27FC236}">
                <a16:creationId xmlns:a16="http://schemas.microsoft.com/office/drawing/2014/main" id="{2FC08DE2-A464-47AB-9FFA-FC833B718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92" y="4558937"/>
            <a:ext cx="1533541" cy="1533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36006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dirty="0"/>
              <a:t>減肥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6146" name="Picture 2" descr="純粹樸實北歐風入門！百搭自然簡約生活家具創造幸福居家空間- 熱門新訊- 自由電子報">
            <a:extLst>
              <a:ext uri="{FF2B5EF4-FFF2-40B4-BE49-F238E27FC236}">
                <a16:creationId xmlns:a16="http://schemas.microsoft.com/office/drawing/2014/main" id="{04264FB3-685A-4616-A666-0F0CAC1B3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歪國零食嘴- 世界最厲害的零食都在這裡">
            <a:extLst>
              <a:ext uri="{FF2B5EF4-FFF2-40B4-BE49-F238E27FC236}">
                <a16:creationId xmlns:a16="http://schemas.microsoft.com/office/drawing/2014/main" id="{2FC08DE2-A464-47AB-9FFA-FC833B718A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5907" y="2991370"/>
            <a:ext cx="875260" cy="875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56747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健康</a:t>
            </a:r>
            <a:br>
              <a:rPr lang="en-US" altLang="zh-TW" sz="2400" dirty="0"/>
            </a:br>
            <a:r>
              <a:rPr lang="zh-TW" altLang="en-US" sz="2400" dirty="0"/>
              <a:t>飲食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6CAE9FFD-D7E4-42B6-8C32-932595BF810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" r="51533" b="67916"/>
          <a:stretch/>
        </p:blipFill>
        <p:spPr>
          <a:xfrm>
            <a:off x="0" y="4151991"/>
            <a:ext cx="1981200" cy="1508921"/>
          </a:xfrm>
          <a:prstGeom prst="rect">
            <a:avLst/>
          </a:prstGeom>
        </p:spPr>
      </p:pic>
      <p:pic>
        <p:nvPicPr>
          <p:cNvPr id="1026" name="Picture 2" descr="站在花園裡的老婦">
            <a:extLst>
              <a:ext uri="{FF2B5EF4-FFF2-40B4-BE49-F238E27FC236}">
                <a16:creationId xmlns:a16="http://schemas.microsoft.com/office/drawing/2014/main" id="{DD824667-8220-4D7D-8A3D-90CF59791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微笑在後院的快樂的資深婦女">
            <a:extLst>
              <a:ext uri="{FF2B5EF4-FFF2-40B4-BE49-F238E27FC236}">
                <a16:creationId xmlns:a16="http://schemas.microsoft.com/office/drawing/2014/main" id="{3120F631-10B2-44BC-9028-FFF6AEC40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549400"/>
            <a:ext cx="5638800" cy="37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164825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健康</a:t>
            </a:r>
            <a:br>
              <a:rPr lang="en-US" altLang="zh-TW" sz="2400" dirty="0"/>
            </a:br>
            <a:r>
              <a:rPr lang="zh-TW" altLang="en-US" sz="2400" dirty="0"/>
              <a:t>飲食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1026" name="Picture 2" descr="站在花園裡的老婦">
            <a:extLst>
              <a:ext uri="{FF2B5EF4-FFF2-40B4-BE49-F238E27FC236}">
                <a16:creationId xmlns:a16="http://schemas.microsoft.com/office/drawing/2014/main" id="{DD824667-8220-4D7D-8A3D-90CF59791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微笑在後院的快樂的資深婦女">
            <a:extLst>
              <a:ext uri="{FF2B5EF4-FFF2-40B4-BE49-F238E27FC236}">
                <a16:creationId xmlns:a16="http://schemas.microsoft.com/office/drawing/2014/main" id="{3120F631-10B2-44BC-9028-FFF6AEC40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549400"/>
            <a:ext cx="5638800" cy="37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6CAE9FFD-D7E4-42B6-8C32-932595BF810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3" t="2920" r="53048" b="69089"/>
          <a:stretch/>
        </p:blipFill>
        <p:spPr>
          <a:xfrm>
            <a:off x="4298157" y="4464844"/>
            <a:ext cx="764382" cy="542926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C27D3BB4-049B-4522-A410-49E4F8FA0A12}"/>
              </a:ext>
            </a:extLst>
          </p:cNvPr>
          <p:cNvSpPr txBox="1"/>
          <p:nvPr/>
        </p:nvSpPr>
        <p:spPr>
          <a:xfrm>
            <a:off x="1866543" y="5482588"/>
            <a:ext cx="4801314" cy="461665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TW" altLang="en-US" sz="2400" dirty="0"/>
              <a:t>放在身上的背包、口袋或錢包裡面</a:t>
            </a:r>
          </a:p>
        </p:txBody>
      </p:sp>
    </p:spTree>
    <p:extLst>
      <p:ext uri="{BB962C8B-B14F-4D97-AF65-F5344CB8AC3E}">
        <p14:creationId xmlns:p14="http://schemas.microsoft.com/office/powerpoint/2010/main" val="15761250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健康</a:t>
            </a:r>
            <a:br>
              <a:rPr lang="en-US" altLang="zh-TW" sz="2400" dirty="0"/>
            </a:br>
            <a:r>
              <a:rPr lang="zh-TW" altLang="en-US" sz="2400" dirty="0"/>
              <a:t>飲食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1026" name="Picture 2" descr="站在花園裡的老婦">
            <a:extLst>
              <a:ext uri="{FF2B5EF4-FFF2-40B4-BE49-F238E27FC236}">
                <a16:creationId xmlns:a16="http://schemas.microsoft.com/office/drawing/2014/main" id="{DD824667-8220-4D7D-8A3D-90CF59791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微笑在後院的快樂的資深婦女">
            <a:extLst>
              <a:ext uri="{FF2B5EF4-FFF2-40B4-BE49-F238E27FC236}">
                <a16:creationId xmlns:a16="http://schemas.microsoft.com/office/drawing/2014/main" id="{3120F631-10B2-44BC-9028-FFF6AEC40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549400"/>
            <a:ext cx="5638800" cy="37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B6640D57-A0D7-4BE8-A66B-0B5B0CDFDBB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233870" y="5145026"/>
            <a:ext cx="589312" cy="60345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19A3B6D3-9232-4411-B559-98AD5C09DA5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19" t="72055" r="6934" b="6743"/>
          <a:stretch/>
        </p:blipFill>
        <p:spPr>
          <a:xfrm>
            <a:off x="215793" y="4509222"/>
            <a:ext cx="653548" cy="639534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96757A5B-437C-4B08-A7C7-D43968FF6B6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823182" y="4484106"/>
            <a:ext cx="631300" cy="660920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40105521-A299-4101-BA7D-E4AADD71C5C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224909" y="3873418"/>
            <a:ext cx="644432" cy="635804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2D22C367-96C4-405F-BC46-B0185CE43A7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805773" y="3860860"/>
            <a:ext cx="666118" cy="660920"/>
          </a:xfrm>
          <a:prstGeom prst="rect">
            <a:avLst/>
          </a:prstGeom>
        </p:spPr>
      </p:pic>
      <p:pic>
        <p:nvPicPr>
          <p:cNvPr id="13" name="圖片 12" descr="一張含有 文字, 名片, 向量圖形 的圖片&#10;&#10;自動產生的描述">
            <a:extLst>
              <a:ext uri="{FF2B5EF4-FFF2-40B4-BE49-F238E27FC236}">
                <a16:creationId xmlns:a16="http://schemas.microsoft.com/office/drawing/2014/main" id="{FE0DB425-57E0-41FC-965E-186F5BC31EA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52" t="69212" r="5721" b="8566"/>
          <a:stretch/>
        </p:blipFill>
        <p:spPr>
          <a:xfrm>
            <a:off x="832296" y="5101963"/>
            <a:ext cx="644434" cy="670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3453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215793" y="1283233"/>
            <a:ext cx="1375442" cy="84524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健康</a:t>
            </a:r>
            <a:br>
              <a:rPr lang="en-US" altLang="zh-TW" sz="2400" dirty="0"/>
            </a:br>
            <a:r>
              <a:rPr lang="zh-TW" altLang="en-US" sz="2400" dirty="0"/>
              <a:t>飲食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429119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800" dirty="0"/>
              <a:t>目標</a:t>
            </a:r>
          </a:p>
        </p:txBody>
      </p:sp>
      <p:pic>
        <p:nvPicPr>
          <p:cNvPr id="1026" name="Picture 2" descr="站在花園裡的老婦">
            <a:extLst>
              <a:ext uri="{FF2B5EF4-FFF2-40B4-BE49-F238E27FC236}">
                <a16:creationId xmlns:a16="http://schemas.microsoft.com/office/drawing/2014/main" id="{DD824667-8220-4D7D-8A3D-90CF59791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微笑在後院的快樂的資深婦女">
            <a:extLst>
              <a:ext uri="{FF2B5EF4-FFF2-40B4-BE49-F238E27FC236}">
                <a16:creationId xmlns:a16="http://schemas.microsoft.com/office/drawing/2014/main" id="{3120F631-10B2-44BC-9028-FFF6AEC40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1549400"/>
            <a:ext cx="5638800" cy="37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B6640D57-A0D7-4BE8-A66B-0B5B0CDFDBB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08" t="62188" r="9542" b="17805"/>
          <a:stretch/>
        </p:blipFill>
        <p:spPr>
          <a:xfrm>
            <a:off x="9715966" y="2978128"/>
            <a:ext cx="589312" cy="603458"/>
          </a:xfrm>
          <a:prstGeom prst="rect">
            <a:avLst/>
          </a:prstGeom>
        </p:spPr>
      </p:pic>
      <p:pic>
        <p:nvPicPr>
          <p:cNvPr id="9" name="圖片 8">
            <a:extLst>
              <a:ext uri="{FF2B5EF4-FFF2-40B4-BE49-F238E27FC236}">
                <a16:creationId xmlns:a16="http://schemas.microsoft.com/office/drawing/2014/main" id="{19A3B6D3-9232-4411-B559-98AD5C09DA5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19" t="72055" r="6934" b="6743"/>
          <a:stretch/>
        </p:blipFill>
        <p:spPr>
          <a:xfrm>
            <a:off x="9697889" y="2342324"/>
            <a:ext cx="653548" cy="639534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96757A5B-437C-4B08-A7C7-D43968FF6B6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655" t="71273" r="9645" b="6816"/>
          <a:stretch/>
        </p:blipFill>
        <p:spPr>
          <a:xfrm>
            <a:off x="10305278" y="2317208"/>
            <a:ext cx="631300" cy="660920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40105521-A299-4101-BA7D-E4AADD71C5C0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9" t="63689" r="4433" b="15231"/>
          <a:stretch/>
        </p:blipFill>
        <p:spPr>
          <a:xfrm>
            <a:off x="9707005" y="1706520"/>
            <a:ext cx="644432" cy="635804"/>
          </a:xfrm>
          <a:prstGeom prst="rect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2D22C367-96C4-405F-BC46-B0185CE43A7A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199" t="64834" r="4234" b="13255"/>
          <a:stretch/>
        </p:blipFill>
        <p:spPr>
          <a:xfrm>
            <a:off x="10287869" y="1693962"/>
            <a:ext cx="666118" cy="660920"/>
          </a:xfrm>
          <a:prstGeom prst="rect">
            <a:avLst/>
          </a:prstGeom>
        </p:spPr>
      </p:pic>
      <p:pic>
        <p:nvPicPr>
          <p:cNvPr id="13" name="圖片 12" descr="一張含有 文字, 名片, 向量圖形 的圖片&#10;&#10;自動產生的描述">
            <a:extLst>
              <a:ext uri="{FF2B5EF4-FFF2-40B4-BE49-F238E27FC236}">
                <a16:creationId xmlns:a16="http://schemas.microsoft.com/office/drawing/2014/main" id="{FE0DB425-57E0-41FC-965E-186F5BC31EAF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252" t="69212" r="5721" b="8566"/>
          <a:stretch/>
        </p:blipFill>
        <p:spPr>
          <a:xfrm>
            <a:off x="10314392" y="2935065"/>
            <a:ext cx="644434" cy="670306"/>
          </a:xfrm>
          <a:prstGeom prst="rect">
            <a:avLst/>
          </a:prstGeom>
        </p:spPr>
      </p:pic>
      <p:sp>
        <p:nvSpPr>
          <p:cNvPr id="14" name="文字方塊 13">
            <a:extLst>
              <a:ext uri="{FF2B5EF4-FFF2-40B4-BE49-F238E27FC236}">
                <a16:creationId xmlns:a16="http://schemas.microsoft.com/office/drawing/2014/main" id="{61BDC79A-B899-4B6A-BFD0-57998808B19E}"/>
              </a:ext>
            </a:extLst>
          </p:cNvPr>
          <p:cNvSpPr txBox="1"/>
          <p:nvPr/>
        </p:nvSpPr>
        <p:spPr>
          <a:xfrm>
            <a:off x="7840645" y="3876143"/>
            <a:ext cx="4185761" cy="830997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TW" altLang="en-US" sz="2400" dirty="0"/>
              <a:t>貼於餐桌或長輩的座位上提醒</a:t>
            </a:r>
            <a:endParaRPr lang="en-US" altLang="zh-TW" sz="2400" dirty="0"/>
          </a:p>
          <a:p>
            <a:pPr algn="ctr"/>
            <a:r>
              <a:rPr lang="zh-TW" altLang="en-US" sz="2400" dirty="0"/>
              <a:t>所需的營養素</a:t>
            </a:r>
          </a:p>
        </p:txBody>
      </p:sp>
    </p:spTree>
    <p:extLst>
      <p:ext uri="{BB962C8B-B14F-4D97-AF65-F5344CB8AC3E}">
        <p14:creationId xmlns:p14="http://schemas.microsoft.com/office/powerpoint/2010/main" val="14171563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469470" y="1121868"/>
            <a:ext cx="2902380" cy="116797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營養聯絡簿</a:t>
            </a:r>
            <a:endParaRPr lang="en-US" altLang="zh-TW" sz="2800" dirty="0"/>
          </a:p>
          <a:p>
            <a:pPr algn="ctr"/>
            <a:r>
              <a:rPr lang="zh-TW" altLang="en-US" sz="2800" dirty="0"/>
              <a:t>提升餐食檢視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1554503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目標</a:t>
            </a:r>
          </a:p>
        </p:txBody>
      </p:sp>
      <p:pic>
        <p:nvPicPr>
          <p:cNvPr id="14340" name="Picture 4" descr="低溫烘焙無調味堅果團購-無調味夏威夷豆、巴西豆、核桃、杏仁果、南瓜子、腰果、胡桃、榛果、松子以及綜合堅果團購| 樹窩烘焙食材原物料">
            <a:extLst>
              <a:ext uri="{FF2B5EF4-FFF2-40B4-BE49-F238E27FC236}">
                <a16:creationId xmlns:a16="http://schemas.microsoft.com/office/drawing/2014/main" id="{EB826FCE-33D6-4B33-ADE7-846FD3F2D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993" y="3989858"/>
            <a:ext cx="842117" cy="65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冰箱嵌入餐边柜，简洁的设计才叫美！|餐边柜|冰箱|设计_新浪新闻">
            <a:extLst>
              <a:ext uri="{FF2B5EF4-FFF2-40B4-BE49-F238E27FC236}">
                <a16:creationId xmlns:a16="http://schemas.microsoft.com/office/drawing/2014/main" id="{2D54D95E-2E22-4D20-AD3C-AE4A05AF2C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/>
          <a:stretch/>
        </p:blipFill>
        <p:spPr bwMode="auto">
          <a:xfrm>
            <a:off x="3905250" y="-1260947"/>
            <a:ext cx="8286750" cy="995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E0125332-55A7-4DCD-9842-769435523E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795824" y="2726037"/>
            <a:ext cx="2249672" cy="318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4955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469470" y="1121868"/>
            <a:ext cx="2902380" cy="116797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營養聯絡簿</a:t>
            </a:r>
            <a:endParaRPr lang="en-US" altLang="zh-TW" sz="2800" dirty="0"/>
          </a:p>
          <a:p>
            <a:pPr algn="ctr"/>
            <a:r>
              <a:rPr lang="zh-TW" altLang="en-US" sz="2800" dirty="0"/>
              <a:t>提升餐食檢視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1554503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目標</a:t>
            </a:r>
          </a:p>
        </p:txBody>
      </p:sp>
      <p:pic>
        <p:nvPicPr>
          <p:cNvPr id="14340" name="Picture 4" descr="低溫烘焙無調味堅果團購-無調味夏威夷豆、巴西豆、核桃、杏仁果、南瓜子、腰果、胡桃、榛果、松子以及綜合堅果團購| 樹窩烘焙食材原物料">
            <a:extLst>
              <a:ext uri="{FF2B5EF4-FFF2-40B4-BE49-F238E27FC236}">
                <a16:creationId xmlns:a16="http://schemas.microsoft.com/office/drawing/2014/main" id="{EB826FCE-33D6-4B33-ADE7-846FD3F2D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993" y="3989858"/>
            <a:ext cx="842117" cy="65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冰箱嵌入餐边柜，简洁的设计才叫美！|餐边柜|冰箱|设计_新浪新闻">
            <a:extLst>
              <a:ext uri="{FF2B5EF4-FFF2-40B4-BE49-F238E27FC236}">
                <a16:creationId xmlns:a16="http://schemas.microsoft.com/office/drawing/2014/main" id="{2D54D95E-2E22-4D20-AD3C-AE4A05AF2C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/>
          <a:stretch/>
        </p:blipFill>
        <p:spPr bwMode="auto">
          <a:xfrm>
            <a:off x="3905250" y="-1260947"/>
            <a:ext cx="8286750" cy="995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E0125332-55A7-4DCD-9842-769435523E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8131247" y="4140974"/>
            <a:ext cx="852016" cy="1205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7984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469470" y="1121868"/>
            <a:ext cx="2902380" cy="116797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營養聯絡簿</a:t>
            </a:r>
            <a:endParaRPr lang="en-US" altLang="zh-TW" sz="2800" dirty="0"/>
          </a:p>
          <a:p>
            <a:pPr algn="ctr"/>
            <a:r>
              <a:rPr lang="zh-TW" altLang="en-US" sz="2800" dirty="0"/>
              <a:t>提升餐食檢視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1554503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目標</a:t>
            </a:r>
          </a:p>
        </p:txBody>
      </p:sp>
      <p:pic>
        <p:nvPicPr>
          <p:cNvPr id="14340" name="Picture 4" descr="低溫烘焙無調味堅果團購-無調味夏威夷豆、巴西豆、核桃、杏仁果、南瓜子、腰果、胡桃、榛果、松子以及綜合堅果團購| 樹窩烘焙食材原物料">
            <a:extLst>
              <a:ext uri="{FF2B5EF4-FFF2-40B4-BE49-F238E27FC236}">
                <a16:creationId xmlns:a16="http://schemas.microsoft.com/office/drawing/2014/main" id="{EB826FCE-33D6-4B33-ADE7-846FD3F2D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993" y="3989858"/>
            <a:ext cx="842117" cy="65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冰箱嵌入餐边柜，简洁的设计才叫美！|餐边柜|冰箱|设计_新浪新闻">
            <a:extLst>
              <a:ext uri="{FF2B5EF4-FFF2-40B4-BE49-F238E27FC236}">
                <a16:creationId xmlns:a16="http://schemas.microsoft.com/office/drawing/2014/main" id="{2D54D95E-2E22-4D20-AD3C-AE4A05AF2C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/>
          <a:stretch/>
        </p:blipFill>
        <p:spPr bwMode="auto">
          <a:xfrm>
            <a:off x="3905250" y="-1260947"/>
            <a:ext cx="8286750" cy="995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1E9F96DB-79F5-42AC-9E6D-DD2E4A79B3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8360583" y="2188028"/>
            <a:ext cx="490519" cy="694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0626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: 圓角 3">
            <a:extLst>
              <a:ext uri="{FF2B5EF4-FFF2-40B4-BE49-F238E27FC236}">
                <a16:creationId xmlns:a16="http://schemas.microsoft.com/office/drawing/2014/main" id="{E74A6434-799E-405E-9CCD-7E0495445F7B}"/>
              </a:ext>
            </a:extLst>
          </p:cNvPr>
          <p:cNvSpPr/>
          <p:nvPr/>
        </p:nvSpPr>
        <p:spPr>
          <a:xfrm>
            <a:off x="469470" y="1121868"/>
            <a:ext cx="2902380" cy="1167974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dirty="0"/>
              <a:t>營養聯絡簿</a:t>
            </a:r>
            <a:endParaRPr lang="en-US" altLang="zh-TW" sz="2800" dirty="0"/>
          </a:p>
          <a:p>
            <a:pPr algn="ctr"/>
            <a:r>
              <a:rPr lang="zh-TW" altLang="en-US" sz="2800" dirty="0"/>
              <a:t>提升餐食檢視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EFA9548-3456-456A-A4D7-85079D92078C}"/>
              </a:ext>
            </a:extLst>
          </p:cNvPr>
          <p:cNvSpPr txBox="1"/>
          <p:nvPr/>
        </p:nvSpPr>
        <p:spPr>
          <a:xfrm>
            <a:off x="1554503" y="614723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cs typeface="+mn-cs"/>
              </a:rPr>
              <a:t>目標</a:t>
            </a:r>
          </a:p>
        </p:txBody>
      </p:sp>
      <p:pic>
        <p:nvPicPr>
          <p:cNvPr id="14340" name="Picture 4" descr="低溫烘焙無調味堅果團購-無調味夏威夷豆、巴西豆、核桃、杏仁果、南瓜子、腰果、胡桃、榛果、松子以及綜合堅果團購| 樹窩烘焙食材原物料">
            <a:extLst>
              <a:ext uri="{FF2B5EF4-FFF2-40B4-BE49-F238E27FC236}">
                <a16:creationId xmlns:a16="http://schemas.microsoft.com/office/drawing/2014/main" id="{EB826FCE-33D6-4B33-ADE7-846FD3F2D2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993" y="3989858"/>
            <a:ext cx="842117" cy="655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冰箱嵌入餐边柜，简洁的设计才叫美！|餐边柜|冰箱|设计_新浪新闻">
            <a:extLst>
              <a:ext uri="{FF2B5EF4-FFF2-40B4-BE49-F238E27FC236}">
                <a16:creationId xmlns:a16="http://schemas.microsoft.com/office/drawing/2014/main" id="{2D54D95E-2E22-4D20-AD3C-AE4A05AF2C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9"/>
          <a:stretch/>
        </p:blipFill>
        <p:spPr bwMode="auto">
          <a:xfrm>
            <a:off x="3905250" y="-1260947"/>
            <a:ext cx="8286750" cy="995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1E9F96DB-79F5-42AC-9E6D-DD2E4A79B3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5400000">
            <a:off x="4880389" y="1660322"/>
            <a:ext cx="655927" cy="92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48617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字方塊 11">
            <a:extLst>
              <a:ext uri="{FF2B5EF4-FFF2-40B4-BE49-F238E27FC236}">
                <a16:creationId xmlns:a16="http://schemas.microsoft.com/office/drawing/2014/main" id="{01942C71-CD2E-4E38-A516-9AB7CA4B1067}"/>
              </a:ext>
            </a:extLst>
          </p:cNvPr>
          <p:cNvSpPr txBox="1"/>
          <p:nvPr/>
        </p:nvSpPr>
        <p:spPr>
          <a:xfrm>
            <a:off x="281269" y="279201"/>
            <a:ext cx="264687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TW" altLang="en-US" sz="4800" dirty="0"/>
              <a:t>開源營養</a:t>
            </a:r>
            <a:br>
              <a:rPr lang="en-US" altLang="zh-TW" sz="4800" dirty="0"/>
            </a:br>
            <a:r>
              <a:rPr lang="zh-TW" altLang="en-US" sz="4800" dirty="0"/>
              <a:t>標示系統</a:t>
            </a: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1A5F808E-0022-4B52-A6F9-728AC7F4DC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126" y="727243"/>
            <a:ext cx="5447406" cy="548640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67810BE8-6C91-4283-B909-3C7B431D38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0" y="2737231"/>
            <a:ext cx="1609483" cy="1798476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8343C4DE-4926-45BC-A4B1-71A3D54833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0" y="764577"/>
            <a:ext cx="1609483" cy="1798476"/>
          </a:xfrm>
          <a:prstGeom prst="rect">
            <a:avLst/>
          </a:prstGeom>
        </p:spPr>
      </p:pic>
      <p:pic>
        <p:nvPicPr>
          <p:cNvPr id="16" name="圖片 15">
            <a:extLst>
              <a:ext uri="{FF2B5EF4-FFF2-40B4-BE49-F238E27FC236}">
                <a16:creationId xmlns:a16="http://schemas.microsoft.com/office/drawing/2014/main" id="{A141FAE1-E46C-471E-88A3-C858403D5F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248" y="4604451"/>
            <a:ext cx="1609483" cy="1798476"/>
          </a:xfrm>
          <a:prstGeom prst="rect">
            <a:avLst/>
          </a:prstGeom>
        </p:spPr>
      </p:pic>
      <p:pic>
        <p:nvPicPr>
          <p:cNvPr id="18" name="圖片 17">
            <a:extLst>
              <a:ext uri="{FF2B5EF4-FFF2-40B4-BE49-F238E27FC236}">
                <a16:creationId xmlns:a16="http://schemas.microsoft.com/office/drawing/2014/main" id="{49A97673-6C25-4960-B21D-39C05A56EFE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1" y="4604451"/>
            <a:ext cx="1609483" cy="1798476"/>
          </a:xfrm>
          <a:prstGeom prst="rect">
            <a:avLst/>
          </a:prstGeom>
        </p:spPr>
      </p:pic>
      <p:pic>
        <p:nvPicPr>
          <p:cNvPr id="20" name="圖片 19">
            <a:extLst>
              <a:ext uri="{FF2B5EF4-FFF2-40B4-BE49-F238E27FC236}">
                <a16:creationId xmlns:a16="http://schemas.microsoft.com/office/drawing/2014/main" id="{115D092B-2D44-49D1-A8CB-6A04A52E6FE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247" y="2727013"/>
            <a:ext cx="1609483" cy="1798476"/>
          </a:xfrm>
          <a:prstGeom prst="rect">
            <a:avLst/>
          </a:prstGeom>
        </p:spPr>
      </p:pic>
      <p:pic>
        <p:nvPicPr>
          <p:cNvPr id="22" name="圖片 21">
            <a:extLst>
              <a:ext uri="{FF2B5EF4-FFF2-40B4-BE49-F238E27FC236}">
                <a16:creationId xmlns:a16="http://schemas.microsoft.com/office/drawing/2014/main" id="{67DA5A83-DE48-47C5-9F8A-6ACFDC6DB3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248" y="727243"/>
            <a:ext cx="1609483" cy="1798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8578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圖片 10">
            <a:extLst>
              <a:ext uri="{FF2B5EF4-FFF2-40B4-BE49-F238E27FC236}">
                <a16:creationId xmlns:a16="http://schemas.microsoft.com/office/drawing/2014/main" id="{797CCE7B-ED21-4890-8EE9-52E01ACAC3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73" t="31592" r="42393" b="4233"/>
          <a:stretch/>
        </p:blipFill>
        <p:spPr>
          <a:xfrm>
            <a:off x="1772716" y="2483049"/>
            <a:ext cx="2606022" cy="2606022"/>
          </a:xfrm>
          <a:prstGeom prst="ellipse">
            <a:avLst/>
          </a:prstGeom>
        </p:spPr>
      </p:pic>
      <p:pic>
        <p:nvPicPr>
          <p:cNvPr id="12" name="圖片 11">
            <a:extLst>
              <a:ext uri="{FF2B5EF4-FFF2-40B4-BE49-F238E27FC236}">
                <a16:creationId xmlns:a16="http://schemas.microsoft.com/office/drawing/2014/main" id="{85D55592-5652-4441-894C-0ABAC09E1A9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1077" t="44413" b="3335"/>
          <a:stretch/>
        </p:blipFill>
        <p:spPr>
          <a:xfrm>
            <a:off x="4893325" y="2535309"/>
            <a:ext cx="2606022" cy="2501502"/>
          </a:xfrm>
          <a:prstGeom prst="ellipse">
            <a:avLst/>
          </a:prstGeom>
        </p:spPr>
      </p:pic>
      <p:pic>
        <p:nvPicPr>
          <p:cNvPr id="13" name="圖片 12" descr="一張含有 文字, 個人, 人, 團體 的圖片&#10;&#10;自動產生的描述">
            <a:extLst>
              <a:ext uri="{FF2B5EF4-FFF2-40B4-BE49-F238E27FC236}">
                <a16:creationId xmlns:a16="http://schemas.microsoft.com/office/drawing/2014/main" id="{1F41A0CB-2602-4DEA-8F13-E2DB67824C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388" t="18460" r="47379" b="27873"/>
          <a:stretch/>
        </p:blipFill>
        <p:spPr>
          <a:xfrm>
            <a:off x="8013933" y="2483049"/>
            <a:ext cx="2606022" cy="2606022"/>
          </a:xfrm>
          <a:prstGeom prst="ellipse">
            <a:avLst/>
          </a:prstGeom>
        </p:spPr>
      </p:pic>
      <p:sp>
        <p:nvSpPr>
          <p:cNvPr id="14" name="文字方塊 13">
            <a:extLst>
              <a:ext uri="{FF2B5EF4-FFF2-40B4-BE49-F238E27FC236}">
                <a16:creationId xmlns:a16="http://schemas.microsoft.com/office/drawing/2014/main" id="{616B5A5D-EF9C-4295-91FE-ED31F11D53F8}"/>
              </a:ext>
            </a:extLst>
          </p:cNvPr>
          <p:cNvSpPr txBox="1"/>
          <p:nvPr/>
        </p:nvSpPr>
        <p:spPr>
          <a:xfrm>
            <a:off x="2348164" y="5088035"/>
            <a:ext cx="14551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4000"/>
              <a:t>立牌</a:t>
            </a:r>
            <a:endParaRPr lang="zh-TW" altLang="en-US" sz="4000" dirty="0"/>
          </a:p>
        </p:txBody>
      </p: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6E75E816-102A-41C5-B73E-880446E01AC0}"/>
              </a:ext>
            </a:extLst>
          </p:cNvPr>
          <p:cNvSpPr txBox="1"/>
          <p:nvPr/>
        </p:nvSpPr>
        <p:spPr>
          <a:xfrm>
            <a:off x="5368437" y="5088035"/>
            <a:ext cx="14551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4000"/>
              <a:t>貼紙</a:t>
            </a:r>
            <a:endParaRPr lang="zh-TW" altLang="en-US" sz="4000" dirty="0"/>
          </a:p>
        </p:txBody>
      </p:sp>
      <p:sp>
        <p:nvSpPr>
          <p:cNvPr id="16" name="文字方塊 15">
            <a:extLst>
              <a:ext uri="{FF2B5EF4-FFF2-40B4-BE49-F238E27FC236}">
                <a16:creationId xmlns:a16="http://schemas.microsoft.com/office/drawing/2014/main" id="{64DB150B-6398-44D9-A8AA-8165ACCF2FA7}"/>
              </a:ext>
            </a:extLst>
          </p:cNvPr>
          <p:cNvSpPr txBox="1"/>
          <p:nvPr/>
        </p:nvSpPr>
        <p:spPr>
          <a:xfrm>
            <a:off x="8589381" y="5089071"/>
            <a:ext cx="145512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4000"/>
              <a:t>牌卡</a:t>
            </a:r>
            <a:endParaRPr lang="zh-TW" altLang="en-US" sz="4000" dirty="0"/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567AFFF5-AED4-4B04-A111-58A366F153D1}"/>
              </a:ext>
            </a:extLst>
          </p:cNvPr>
          <p:cNvSpPr txBox="1"/>
          <p:nvPr/>
        </p:nvSpPr>
        <p:spPr>
          <a:xfrm>
            <a:off x="328612" y="663448"/>
            <a:ext cx="115347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/>
              <a:t>相關標示系統應用方式</a:t>
            </a:r>
          </a:p>
        </p:txBody>
      </p:sp>
    </p:spTree>
    <p:extLst>
      <p:ext uri="{BB962C8B-B14F-4D97-AF65-F5344CB8AC3E}">
        <p14:creationId xmlns:p14="http://schemas.microsoft.com/office/powerpoint/2010/main" val="38282928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397FD364-DA48-4D08-871A-D81F9CBBE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3691"/>
            <a:ext cx="10515600" cy="1325563"/>
          </a:xfrm>
        </p:spPr>
        <p:txBody>
          <a:bodyPr/>
          <a:lstStyle/>
          <a:p>
            <a:pPr algn="ctr"/>
            <a:r>
              <a:rPr lang="zh-TW" altLang="en-US" dirty="0"/>
              <a:t>餐食營養聯絡簿</a:t>
            </a:r>
            <a:br>
              <a:rPr lang="en-US" altLang="zh-TW" dirty="0"/>
            </a:br>
            <a:r>
              <a:rPr lang="zh-TW" altLang="en-US" sz="3600" dirty="0"/>
              <a:t>「追蹤你的飲食習慣」</a:t>
            </a:r>
            <a:endParaRPr lang="zh-TW" alt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F827BF-2338-8D4A-A0AF-8E485EE5D4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72894" y="553361"/>
            <a:ext cx="4846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941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3B22888-4482-4B3A-A7EF-C6A8BE5F72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pPr algn="ctr"/>
            <a:r>
              <a:rPr lang="zh-TW" altLang="en-US" sz="6600" dirty="0">
                <a:solidFill>
                  <a:srgbClr val="FFFFFF"/>
                </a:solidFill>
              </a:rPr>
              <a:t>下次見面時間到了</a:t>
            </a:r>
            <a:br>
              <a:rPr lang="en-US" altLang="zh-TW" sz="4000" dirty="0">
                <a:solidFill>
                  <a:srgbClr val="FFFFFF"/>
                </a:solidFill>
              </a:rPr>
            </a:br>
            <a:r>
              <a:rPr lang="zh-TW" altLang="en-US" sz="4000" dirty="0">
                <a:solidFill>
                  <a:srgbClr val="FFFFFF"/>
                </a:solidFill>
              </a:rPr>
              <a:t>別忘了關心一下大家的表現狀況</a:t>
            </a:r>
            <a:endParaRPr lang="zh-TW" altLang="en-US" sz="4000" i="1" dirty="0">
              <a:solidFill>
                <a:srgbClr val="FFFFFF"/>
              </a:solidFill>
            </a:endParaRPr>
          </a:p>
        </p:txBody>
      </p:sp>
      <p:graphicFrame>
        <p:nvGraphicFramePr>
          <p:cNvPr id="5" name="內容版面配置區 2">
            <a:extLst>
              <a:ext uri="{FF2B5EF4-FFF2-40B4-BE49-F238E27FC236}">
                <a16:creationId xmlns:a16="http://schemas.microsoft.com/office/drawing/2014/main" id="{537F0915-B117-4D40-933E-161A1CE8988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317658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2">
      <a:majorFont>
        <a:latin typeface="Noto Sans CJK TC Black"/>
        <a:ea typeface="Noto Sans CJK TC Black"/>
        <a:cs typeface=""/>
      </a:majorFont>
      <a:minorFont>
        <a:latin typeface="Noto Sans CJK TC Black"/>
        <a:ea typeface="Noto Sans CJK TC Black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1181</Words>
  <Application>Microsoft Macintosh PowerPoint</Application>
  <PresentationFormat>Widescreen</PresentationFormat>
  <Paragraphs>217</Paragraphs>
  <Slides>51</Slides>
  <Notes>18</Notes>
  <HiddenSlides>0</HiddenSlides>
  <MMClips>5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60" baseType="lpstr">
      <vt:lpstr>標楷體</vt:lpstr>
      <vt:lpstr>微軟正黑體</vt:lpstr>
      <vt:lpstr>Microsoft YaHei</vt:lpstr>
      <vt:lpstr>Noto Sans CJK TC Black</vt:lpstr>
      <vt:lpstr>華康儷中黑</vt:lpstr>
      <vt:lpstr>Arial</vt:lpstr>
      <vt:lpstr>Calibri</vt:lpstr>
      <vt:lpstr>Verdana</vt:lpstr>
      <vt:lpstr>Office 佈景主題</vt:lpstr>
      <vt:lpstr>PowerPoint Presentation</vt:lpstr>
      <vt:lpstr>人的注意力以及記憶力是有限的！</vt:lpstr>
      <vt:lpstr>因此我們需要外在輔助 來幫助我們達成健康的目標</vt:lpstr>
      <vt:lpstr>EAST健康行動 幫助我們順利達成想做的目標健康行動</vt:lpstr>
      <vt:lpstr>PowerPoint Presentation</vt:lpstr>
      <vt:lpstr>PowerPoint Presentation</vt:lpstr>
      <vt:lpstr>請問蘋果怎麼簡單畫？(畫出簡化)</vt:lpstr>
      <vt:lpstr>請問香蕉怎麼簡單畫？ (畫出簡化)</vt:lpstr>
      <vt:lpstr>請問小豬怎麼簡單畫？ (畫出簡化)</vt:lpstr>
      <vt:lpstr>請問魚怎麼簡單畫？ (畫出簡化)</vt:lpstr>
      <vt:lpstr>請問雞腿怎麼簡單畫？ (畫出簡化)</vt:lpstr>
      <vt:lpstr>請問蓮藕怎麼簡單畫？ (畫出簡化)</vt:lpstr>
      <vt:lpstr>我想要每天都快走一小時以上</vt:lpstr>
      <vt:lpstr>我想要一周有四天去 健身房做肌力訓練90分鐘以上</vt:lpstr>
      <vt:lpstr>每天早晚各喝1杯牛奶</vt:lpstr>
      <vt:lpstr>每天要吃五份豆魚蛋肉蛋白質食物</vt:lpstr>
      <vt:lpstr>下周每天都有吃不一樣的彩虹蔬果，一天吃五份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餐食營養聯絡簿 「追蹤你的飲食習慣」</vt:lpstr>
      <vt:lpstr>下次見面時間到了 別忘了關心一下大家的表現狀況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凱文 鄭</dc:creator>
  <cp:lastModifiedBy>Shelly Huang</cp:lastModifiedBy>
  <cp:revision>109</cp:revision>
  <dcterms:created xsi:type="dcterms:W3CDTF">2021-06-25T03:47:14Z</dcterms:created>
  <dcterms:modified xsi:type="dcterms:W3CDTF">2021-10-12T09:58:01Z</dcterms:modified>
</cp:coreProperties>
</file>